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4" r:id="rId7"/>
    <p:sldId id="268" r:id="rId8"/>
    <p:sldId id="262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1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3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91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7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12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4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3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26A3B-9C14-4035-AC5F-376EC9AECD6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3D3A-42D8-4FD0-9510-E9472A9CA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6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Внутренний аудит рабочей программы средней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Соотнесение двух программ: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ФОП и рабочей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3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Март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18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марта: День воссоединения Крыма с Россией (рекомендуется включать в план воспитательной работы с дошкольниками регионально и/или ситуативно);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27 марта: Всемирный день театра. 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Май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19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мая: День детских общественных организаций России;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24 мая: День славянской письменности и культуры.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Июнь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6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июня: День русского языка; 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Июль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8 июля: День семьи, любви и верности.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Август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27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августа: День российского кино.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Сентябрь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3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сентября: День окончания Второй мировой войны, День солидарности в борьбе с терроризмом;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8 сентября: Международный день распространения грамотности; </a:t>
            </a:r>
          </a:p>
        </p:txBody>
      </p:sp>
    </p:spTree>
    <p:extLst>
      <p:ext uri="{BB962C8B-B14F-4D97-AF65-F5344CB8AC3E}">
        <p14:creationId xmlns:p14="http://schemas.microsoft.com/office/powerpoint/2010/main" val="214794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Октябрь </a:t>
            </a:r>
            <a:endParaRPr lang="en-US" sz="20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1 октября: Международный день пожилых людей; Международный день музыки;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4 октября: День защиты животных; 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Ноябрь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8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ноября: День памяти погибших при исполнении служебных обязанностей сотрудников органов внутренних дел России; 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Декабрь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: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3 декабря: День неизвестного солдата;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рекомендуется включать в план воспитательной работы с дошкольниками регионально и/или ситуативно);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5 декабря: День добровольца (волонтера) в России;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8 декабря: Международный день художника;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9 декабря: День Героев Отечества; </a:t>
            </a:r>
          </a:p>
        </p:txBody>
      </p:sp>
    </p:spTree>
    <p:extLst>
      <p:ext uri="{BB962C8B-B14F-4D97-AF65-F5344CB8AC3E}">
        <p14:creationId xmlns:p14="http://schemas.microsoft.com/office/powerpoint/2010/main" val="230284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ФОП +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ребенок </a:t>
            </a:r>
            <a:r>
              <a:rPr lang="ru-RU" dirty="0"/>
              <a:t>с удовольствием рассказывает о себе, своих желаниях, достижениях, семье, семейном быте, традициях;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активно </a:t>
            </a:r>
            <a:r>
              <a:rPr lang="ru-RU" dirty="0"/>
              <a:t>участвует в мероприятиях и праздниках, готовящихся в группе, в ДОО,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-имеет </a:t>
            </a:r>
            <a:r>
              <a:rPr lang="ru-RU" dirty="0"/>
              <a:t>представления о малой родине, названии города, улицы, некоторых памятных </a:t>
            </a:r>
            <a:r>
              <a:rPr lang="ru-RU" dirty="0" smtClean="0"/>
              <a:t>местах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571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Социально-коммуникативное развитие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252520" cy="536145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области формирования основ гражданственности и патриотизма: 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уважительное отношение к Родине, символам страны, памятным датам;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гордость за достижения страны в области спорта, науки, искусства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др.; 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интерес детей к основным достопримечательностями города (поселка), в котором они живут. 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формирования основ безопасного поведения: 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правилах безопасного использования электронных гаджетов, в том числе мобильных устройств, планшетов и пр., исключая практическое использование электронных средств обучения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способствует обогащению представлений детей об основных правилах безопасного поведения в быту, в природе, на улице, в реальном общении с незнакомыми людьми и в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телефонных разговорах с 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07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5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/>
              <a:t>ФОП + Использовать </a:t>
            </a:r>
            <a:r>
              <a:rPr lang="ru-RU" sz="4200" i="1" dirty="0"/>
              <a:t>формулы речевого этикета при ответе по телефону, при вступлении в разговор с незнакомыми людьми, при встрече гостей</a:t>
            </a:r>
            <a:r>
              <a:rPr lang="ru-RU" sz="4200" dirty="0" smtClean="0"/>
              <a:t>.</a:t>
            </a:r>
          </a:p>
          <a:p>
            <a:r>
              <a:rPr lang="ru-RU" sz="4200" dirty="0" smtClean="0"/>
              <a:t>Развивать коммуникативно-речевые </a:t>
            </a:r>
            <a:r>
              <a:rPr lang="ru-RU" sz="4200" dirty="0"/>
              <a:t>умения у детей (умение вступить, поддержать и завершить общение</a:t>
            </a:r>
            <a:r>
              <a:rPr lang="ru-RU" sz="4200" dirty="0" smtClean="0"/>
              <a:t>).</a:t>
            </a:r>
          </a:p>
          <a:p>
            <a:r>
              <a:rPr lang="ru-RU" sz="4200" dirty="0"/>
              <a:t>Продолжать знакомить с терминами «слово», «звук» практически, учить понимать и употреблять эти слова при выполнении упражнений, в речевых играх. Знакомить детей с тем, что слова состоят из звуков, звучат по-разному и сходно, звуки в слове произносятся в определенной последовательности, могут быть разные по длительности звучания (короткие и длинные). Формировать умения различать на слух твердые и мягкие согласные (без выделения терминов), определять и изолированно произносить первый звук в слове, называть слова с заданным звуком; </a:t>
            </a:r>
            <a:r>
              <a:rPr lang="ru-RU" sz="4200" b="1" i="1" dirty="0"/>
              <a:t>выделять голосом звук в слове: произносить заданный звук протяжно, громче, четче, чем он произносится обычно, называть </a:t>
            </a:r>
            <a:r>
              <a:rPr lang="ru-RU" sz="4200" b="1" i="1" dirty="0" smtClean="0"/>
              <a:t>изолированно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5100" dirty="0" smtClean="0"/>
              <a:t>Познавательное развитие – без изменения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71325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Художественно-эстетическое развитие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ФОП + </a:t>
            </a:r>
            <a:r>
              <a:rPr lang="ru-RU" b="1" dirty="0"/>
              <a:t>воспитывать патриотизм и чувства гордости за свою страну, край в процессе ознакомления с различными видами </a:t>
            </a:r>
            <a:r>
              <a:rPr lang="ru-RU" b="1" dirty="0" smtClean="0"/>
              <a:t>искусства</a:t>
            </a:r>
          </a:p>
          <a:p>
            <a:r>
              <a:rPr lang="ru-RU" dirty="0"/>
              <a:t>приобщать детей к лучшим образцам отечественного и мирового искусства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+ Культурно-досуговая </a:t>
            </a:r>
            <a:r>
              <a:rPr lang="ru-RU" b="1" dirty="0"/>
              <a:t>деятельность:</a:t>
            </a:r>
          </a:p>
          <a:p>
            <a:r>
              <a:rPr lang="ru-RU" dirty="0"/>
              <a:t>развивать умение организовывать свободное время с пользой;</a:t>
            </a:r>
          </a:p>
          <a:p>
            <a:r>
              <a:rPr lang="ru-RU" dirty="0" smtClean="0"/>
              <a:t>развивать </a:t>
            </a:r>
            <a:r>
              <a:rPr lang="ru-RU" dirty="0"/>
              <a:t>интерес к развлечениям, знакомящим с культурой и традициями народов страны;</a:t>
            </a:r>
          </a:p>
          <a:p>
            <a:r>
              <a:rPr lang="ru-RU" dirty="0"/>
              <a:t>осуществлять патриотическое и нравственное воспитание, приобщать к художественной культуре, эстетико-эмоциональному творчеству;</a:t>
            </a:r>
          </a:p>
          <a:p>
            <a:r>
              <a:rPr lang="ru-RU" b="1" i="1" dirty="0" smtClean="0"/>
              <a:t>формировать </a:t>
            </a:r>
            <a:r>
              <a:rPr lang="ru-RU" b="1" i="1" dirty="0"/>
              <a:t>чувства причастности к событиям, происходящим в стране</a:t>
            </a:r>
            <a:r>
              <a:rPr lang="ru-RU" dirty="0"/>
              <a:t>;</a:t>
            </a:r>
          </a:p>
          <a:p>
            <a:r>
              <a:rPr lang="ru-RU" dirty="0" smtClean="0"/>
              <a:t>вовлекать </a:t>
            </a:r>
            <a:r>
              <a:rPr lang="ru-RU" dirty="0"/>
              <a:t>детей в процесс подготовки разных видов развлечений; формировать желание участвовать в кукольном спектакле, музыкальных и литературных композициях, концертах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+ </a:t>
            </a:r>
            <a:r>
              <a:rPr lang="ru-RU" b="1" dirty="0"/>
              <a:t>Педагог знакомит детей с жанрами живописи </a:t>
            </a:r>
            <a:r>
              <a:rPr lang="ru-RU" dirty="0"/>
              <a:t>(натюрморт, пейзаж, портрет), с разными по художественному образу и настроению произведениями. Знакомит детей со средствами выразительности живописи (цвет, линия, композиция); многообразием цветов и оттенков, форм, фактуры в предметах и явлениях окружающего мира.</a:t>
            </a:r>
          </a:p>
          <a:p>
            <a:r>
              <a:rPr lang="ru-RU" dirty="0"/>
              <a:t>Педагог знакомит детей со скульптурой, </a:t>
            </a:r>
            <a:r>
              <a:rPr lang="ru-RU" b="1" i="1" dirty="0"/>
              <a:t>способами создания скульптуры (пластика, высекание), средствами выразительности (объемность, статика и движение, материал).</a:t>
            </a:r>
            <a:r>
              <a:rPr lang="ru-RU" dirty="0"/>
              <a:t> Особенностями ее содержания ‒ отображение животных (</a:t>
            </a:r>
            <a:r>
              <a:rPr lang="ru-RU" dirty="0" err="1"/>
              <a:t>анималистика</a:t>
            </a:r>
            <a:r>
              <a:rPr lang="ru-RU" dirty="0"/>
              <a:t>), портреты человека и бытовые сценки.</a:t>
            </a:r>
          </a:p>
        </p:txBody>
      </p:sp>
    </p:spTree>
    <p:extLst>
      <p:ext uri="{BB962C8B-B14F-4D97-AF65-F5344CB8AC3E}">
        <p14:creationId xmlns:p14="http://schemas.microsoft.com/office/powerpoint/2010/main" val="286145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4087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400" b="1" dirty="0" smtClean="0">
                <a:solidFill>
                  <a:srgbClr val="000000"/>
                </a:solidFill>
                <a:latin typeface="Times New Roman"/>
              </a:rPr>
              <a:t>Обеспеченность литературой</a:t>
            </a:r>
            <a:endParaRPr lang="en-US" sz="74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</a:rPr>
              <a:t>Добавилось к программе:</a:t>
            </a:r>
            <a:endParaRPr lang="ru-RU" sz="80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</a:rPr>
              <a:t>Сказки. </a:t>
            </a:r>
            <a:endParaRPr lang="ru-RU" sz="80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8000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8000" dirty="0">
                <a:solidFill>
                  <a:srgbClr val="000000"/>
                </a:solidFill>
                <a:latin typeface="Times New Roman"/>
              </a:rPr>
              <a:t>Два жадных медвежонка»,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8000" dirty="0" err="1" smtClean="0">
                <a:solidFill>
                  <a:srgbClr val="000000"/>
                </a:solidFill>
                <a:latin typeface="Times New Roman"/>
              </a:rPr>
              <a:t>енгер</a:t>
            </a:r>
            <a:r>
              <a:rPr lang="ru-RU" sz="8000" dirty="0">
                <a:solidFill>
                  <a:srgbClr val="000000"/>
                </a:solidFill>
                <a:latin typeface="Times New Roman"/>
              </a:rPr>
              <a:t>. сказка (обработка А. Красновой и В.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</a:rPr>
              <a:t>Важдаева</a:t>
            </a:r>
            <a:r>
              <a:rPr lang="ru-RU" sz="8000" dirty="0">
                <a:solidFill>
                  <a:srgbClr val="000000"/>
                </a:solidFill>
                <a:latin typeface="Times New Roman"/>
              </a:rPr>
              <a:t>); </a:t>
            </a:r>
          </a:p>
          <a:p>
            <a:pPr marL="0" indent="0"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</a:rPr>
              <a:t>Произведения поэтов и писателей России. </a:t>
            </a:r>
          </a:p>
          <a:p>
            <a:r>
              <a:rPr lang="ru-RU" sz="8000" b="1" dirty="0">
                <a:solidFill>
                  <a:srgbClr val="000000"/>
                </a:solidFill>
                <a:latin typeface="Times New Roman"/>
              </a:rPr>
              <a:t>Поэзия </a:t>
            </a:r>
            <a:endParaRPr lang="ru-RU" sz="80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Александрова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З.Н. «Таня пропала», «Теплый дождик» (по выбору); Бальмонт К.Д. «Росинка»;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Барто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А.Л. «Уехали», «Я знаю, что надо придумать» (по выбору); Берестов В.Д. «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Искалочка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»; Благинина Е.А. «Дождик, дождик…», «Посидим в тишине» (по выбору); Брюсов В.Я. «Колыбельная»;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</a:rPr>
              <a:t>Гамазкова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И. «Колыбельная для бабушки»;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Гернет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Н. и Хармс Д. «Очень-очень вкусный пирог»;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</a:rPr>
              <a:t>Заходер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Б.В. «Волчок», «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Кискино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горе» (по выбору);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</a:rPr>
              <a:t>Лукашина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М. «Розовые очки», Маршак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С.Я. «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Усатый-полосатый», «Пограничники» (1-2 по выбору); Матвеева Н. «Она умеет превращаться»; Маяковский В.В. «Что такое хорошо и что такое плохо?»; Михалков С.В. «А что у Вас?», «Рисунок»,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1-2 по выбору);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Мориц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Ю.П. «Песенка про сказку»,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Огромный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собачий секрет» (1-2 по выбору);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Орлова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А. «Невероятно длинная история про таксу»; Пушкин А.С. «Месяц, месяц…» (из «Сказки о мертвой царевне…»), «У лукоморья…» (из вступления к поэме «Руслан и Людмила»),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по выбору);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Серова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Е. «Похвалили»;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Сеф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Р.С. «На свете все на все похоже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…»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(по выбору);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Токмакова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 И.П.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</a:rPr>
              <a:t>Плим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», «Где спит рыбка?» (по выбору); Толстой А.К. «Колокольчики мои»; Усачев А. «Выбрал папа ёлочку»; Успенский Э.Н. «Разгром»;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Черный С. «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Приставалка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»; Чуковский К.И. «Путаница», «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Закаляка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», «Радость», «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</a:rPr>
              <a:t>Тараканище</a:t>
            </a:r>
            <a:r>
              <a:rPr lang="ru-RU" sz="7200" dirty="0">
                <a:solidFill>
                  <a:srgbClr val="000000"/>
                </a:solidFill>
                <a:latin typeface="Times New Roman"/>
              </a:rPr>
              <a:t>» (по выбору</a:t>
            </a:r>
            <a:r>
              <a:rPr lang="ru-RU" sz="6200" dirty="0">
                <a:solidFill>
                  <a:srgbClr val="000000"/>
                </a:solidFill>
                <a:latin typeface="Times New Roman"/>
              </a:rPr>
              <a:t>). </a:t>
            </a:r>
            <a:endParaRPr lang="ru-RU" sz="6200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210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Проза. 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Абрамцева Н.К. «Дождик», «Как у зайчонка зуб болел» (по выбору); Берестов В.Д. «Как найти дорожку»; Бианки В.В. «Лис и мышонок», «Первая охота», «Лесной колобок – колючий бок» (1-2 рассказа по выбору); Воронкова Л.Ф. «Как Аленка разбила зеркало» (из книги «Солнечный денек»); Дмитриев Ю. «Синий шалашик»; Драгунский В.Ю. «Он живой и светится…», «Тайное становится явным» (по выбору); «Глупая история» (по выбору); Коваль Ю.И. «Дед, баба и Алеша»; Козлов С.Г. «Необыкновенная весна», «Такое дерево» (по выбору); Пришвин М.М. «Ребята и утята», «Журка» (по выбору);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Сахарнов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С.В. «Кто прячется лучше всех?»;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Сутеев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В.Г. «Мышонок и карандаш»;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Тайц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Я.М. «По пояс», «Все здесь» (по выбору); Толстой Л.Н. «Собака шла по дощечке…», «Хотела галка пить…», «Правда всего дороже», «Какая бывает роса на траве», «Отец приказал сыновьям…» (1-2 по выбору); Ушинский К.Д. «Ласточка»; Цыферов Г.М. «В медвежачий час»;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Чарушин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Е.И. «Тюпа, Томка и сорока» (1-2 рассказа по выбору). </a:t>
            </a:r>
          </a:p>
          <a:p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Литературные </a:t>
            </a: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сказки. </a:t>
            </a:r>
            <a:endParaRPr lang="ru-RU" sz="26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Мамин-Сибиряк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Д.Н. «Сказка про Комара Комаровича – Длинный Нос и про Мохнатого Мишу – Короткий Хвост»;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Чуковский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К.И.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Айболит и воробей» </a:t>
            </a:r>
            <a:endParaRPr lang="ru-RU" sz="260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6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rgbClr val="000000"/>
                </a:solidFill>
                <a:latin typeface="Times New Roman"/>
              </a:rPr>
              <a:t>Произведения поэтов и писателей разных стран </a:t>
            </a:r>
          </a:p>
          <a:p>
            <a:r>
              <a:rPr lang="ru-RU" sz="2900" b="1" dirty="0" smtClean="0">
                <a:solidFill>
                  <a:srgbClr val="000000"/>
                </a:solidFill>
                <a:latin typeface="Times New Roman"/>
              </a:rPr>
              <a:t>Поэзия.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0" indent="0">
              <a:buNone/>
            </a:pP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Квитко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 Л.М. «Бабушкины руки» (пер. с евр. Т.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Спендиаровой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); Райнис Я. «Наперегонки», пер. с латыш. Л.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Мезинова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r>
              <a:rPr lang="ru-RU" sz="2900" b="1" dirty="0" smtClean="0">
                <a:solidFill>
                  <a:srgbClr val="000000"/>
                </a:solidFill>
                <a:latin typeface="Times New Roman"/>
              </a:rPr>
              <a:t>Литературные сказки. </a:t>
            </a:r>
          </a:p>
          <a:p>
            <a:pPr marL="0" lvl="0" indent="0">
              <a:buNone/>
            </a:pP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Дональдсон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 Д. «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Груффало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», «Хочу к маме» (пер. М.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Бородицкой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) (по выбору);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Ивамура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 К. «14 лесных мышей» (пер. Е.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Байбиковой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);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Ингавес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 Г. «Мишка Бруно» (пер. О.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Мяэотс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); Керр Д. «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Мяули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. Истории из жизни удивительной кошки» (пер. М.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</a:rPr>
              <a:t>Аромштам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</a:rPr>
              <a:t>);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Лангройтер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Ю. «А дома лучше!» (пер. В.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Фербикова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Мугур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Ф. «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Рилэ-Йепурилэ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Жучок с золотыми крылышками» (пер. с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румынск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Д. Шполянской);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Пенн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О. «Поцелуй в ладошке» (пер. Е. Сорокиной); </a:t>
            </a:r>
            <a:r>
              <a:rPr lang="ru-RU" sz="2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Юхансон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«Мулле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Буффа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(пер. Л.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Затолокиной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58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Примерный перечень основных государственных и народных праздников, памятных дат в календарном плане воспитательной работы в ДОО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(формировать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чувства причастности к событиям, происходящим в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стране)</a:t>
            </a:r>
            <a:endParaRPr lang="en-US" sz="20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Январь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27 января: День снятия блокады Ленинграда; </a:t>
            </a: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Февраль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2 февраля: День разгрома советскими войсками немецко-фашистских войск в Сталинградской битве (рекомендуется включать в план воспитательной работы с дошкольниками регионально и/или ситуативно);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15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февраля: День памяти о россиянах, исполнявших служебный долг за пределами Отечества;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21 февраля: Международный день родного языка;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5432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1591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Внутренний аудит рабочей программы средней группы</vt:lpstr>
      <vt:lpstr>Планируемые результаты</vt:lpstr>
      <vt:lpstr>Социально-коммуникативное развитие</vt:lpstr>
      <vt:lpstr>Речевое развитие</vt:lpstr>
      <vt:lpstr>Художественно-эстетическое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Внутренний аудит рабочей программы средней группы</dc:title>
  <dc:creator>5565</dc:creator>
  <cp:lastModifiedBy>5565</cp:lastModifiedBy>
  <cp:revision>30</cp:revision>
  <dcterms:created xsi:type="dcterms:W3CDTF">2023-03-20T06:17:03Z</dcterms:created>
  <dcterms:modified xsi:type="dcterms:W3CDTF">2023-03-27T07:01:44Z</dcterms:modified>
</cp:coreProperties>
</file>