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70" d="100"/>
          <a:sy n="70" d="100"/>
        </p:scale>
        <p:origin x="-10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1325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46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2638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394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382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731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70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774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248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04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103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445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Аудит программы старшей группы в соответствии с ФОП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910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6895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Литературные сказки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Сказки-повести (для длительного чтения).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Лофтинг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Х. «Путешествия доктора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Дулиттла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(пер. с англ. С. Мещерякова «Сказки, у которых три конца» (пер. с итал. И.Г. Константиновой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лан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воспитательной работы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является единым для ДОО.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ДОО вправе наряду с Планом проводить иные мероприятия согласно Программе воспитания, по ключевым направлениям воспитания и дополнительного образования детей.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мероприятия должны проводиться с учетом особенностей Программы, а также возрастных, физиологических и психоэмоциональных особенностей обучающихся.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3990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6632"/>
            <a:ext cx="903649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27 </a:t>
            </a:r>
            <a:r>
              <a:rPr lang="ru-RU" dirty="0"/>
              <a:t>января: День снятия блокады Ленинграда; </a:t>
            </a:r>
            <a:endParaRPr lang="ru-RU" dirty="0" smtClean="0"/>
          </a:p>
          <a:p>
            <a:r>
              <a:rPr lang="ru-RU" dirty="0" smtClean="0"/>
              <a:t>2 </a:t>
            </a:r>
            <a:r>
              <a:rPr lang="ru-RU" dirty="0"/>
              <a:t>февраля: День разгрома советскими войсками немецко-фашистских войск в Сталинградской </a:t>
            </a:r>
            <a:r>
              <a:rPr lang="ru-RU" dirty="0" smtClean="0"/>
              <a:t>битве;</a:t>
            </a:r>
            <a:endParaRPr lang="ru-RU" dirty="0"/>
          </a:p>
          <a:p>
            <a:r>
              <a:rPr lang="ru-RU" dirty="0"/>
              <a:t>8 февраля: День российской науки;</a:t>
            </a:r>
          </a:p>
          <a:p>
            <a:r>
              <a:rPr lang="ru-RU" dirty="0"/>
              <a:t>15 февраля: День памяти о россиянах, исполнявших служебный долг за пределами Отечества;</a:t>
            </a:r>
          </a:p>
          <a:p>
            <a:r>
              <a:rPr lang="ru-RU" dirty="0"/>
              <a:t>21 февраля: Международный день родного языка;</a:t>
            </a:r>
          </a:p>
          <a:p>
            <a:r>
              <a:rPr lang="ru-RU" dirty="0" smtClean="0"/>
              <a:t>18 </a:t>
            </a:r>
            <a:r>
              <a:rPr lang="ru-RU" dirty="0"/>
              <a:t>марта: День воссоединения Крыма с </a:t>
            </a:r>
            <a:r>
              <a:rPr lang="ru-RU" dirty="0" smtClean="0"/>
              <a:t>Россией;</a:t>
            </a:r>
            <a:endParaRPr lang="ru-RU" dirty="0"/>
          </a:p>
          <a:p>
            <a:r>
              <a:rPr lang="ru-RU" dirty="0"/>
              <a:t>27 марта: Всемирный день театра.</a:t>
            </a:r>
          </a:p>
          <a:p>
            <a:r>
              <a:rPr lang="ru-RU" dirty="0" smtClean="0"/>
              <a:t>19 </a:t>
            </a:r>
            <a:r>
              <a:rPr lang="ru-RU" dirty="0"/>
              <a:t>мая: День детских общественных организаций России;</a:t>
            </a:r>
          </a:p>
          <a:p>
            <a:r>
              <a:rPr lang="ru-RU" dirty="0"/>
              <a:t>24 мая: День славянской письменности и культуры.</a:t>
            </a:r>
          </a:p>
          <a:p>
            <a:r>
              <a:rPr lang="ru-RU" dirty="0" smtClean="0"/>
              <a:t>6 </a:t>
            </a:r>
            <a:r>
              <a:rPr lang="ru-RU" dirty="0"/>
              <a:t>июня: День русского языка</a:t>
            </a:r>
            <a:r>
              <a:rPr lang="ru-RU" dirty="0" smtClean="0"/>
              <a:t>;</a:t>
            </a:r>
          </a:p>
          <a:p>
            <a:r>
              <a:rPr lang="ru-RU" dirty="0"/>
              <a:t>22 августа: День Государственного флага Российской Федерации;</a:t>
            </a:r>
          </a:p>
          <a:p>
            <a:r>
              <a:rPr lang="ru-RU" dirty="0"/>
              <a:t>27 августа: День российского кино.</a:t>
            </a:r>
          </a:p>
          <a:p>
            <a:r>
              <a:rPr lang="ru-RU" dirty="0" smtClean="0"/>
              <a:t>3 </a:t>
            </a:r>
            <a:r>
              <a:rPr lang="ru-RU" dirty="0"/>
              <a:t>сентября: День окончания Второй мировой войны, </a:t>
            </a:r>
            <a:endParaRPr lang="ru-RU" dirty="0" smtClean="0"/>
          </a:p>
          <a:p>
            <a:r>
              <a:rPr lang="ru-RU" dirty="0" smtClean="0"/>
              <a:t>8 </a:t>
            </a:r>
            <a:r>
              <a:rPr lang="ru-RU" dirty="0"/>
              <a:t>сентября: Международный день распространения грамотности;</a:t>
            </a:r>
          </a:p>
          <a:p>
            <a:r>
              <a:rPr lang="ru-RU" dirty="0" smtClean="0"/>
              <a:t>1 </a:t>
            </a:r>
            <a:r>
              <a:rPr lang="ru-RU" dirty="0"/>
              <a:t>октября: Международный день пожилых людей; Международный день музыки;</a:t>
            </a:r>
          </a:p>
          <a:p>
            <a:r>
              <a:rPr lang="ru-RU" dirty="0"/>
              <a:t>4 октября: День защиты животных;</a:t>
            </a:r>
          </a:p>
          <a:p>
            <a:r>
              <a:rPr lang="ru-RU" dirty="0" smtClean="0"/>
              <a:t>Третье </a:t>
            </a:r>
            <a:r>
              <a:rPr lang="ru-RU" dirty="0"/>
              <a:t>воскресенье октября: День отца в России.</a:t>
            </a:r>
          </a:p>
          <a:p>
            <a:r>
              <a:rPr lang="ru-RU" dirty="0" smtClean="0"/>
              <a:t>8 </a:t>
            </a:r>
            <a:r>
              <a:rPr lang="ru-RU" dirty="0"/>
              <a:t>ноября: День памяти погибших при исполнении служебных обязанностей сотрудников органов внутренних дел России;</a:t>
            </a:r>
          </a:p>
          <a:p>
            <a:r>
              <a:rPr lang="ru-RU" dirty="0" smtClean="0"/>
              <a:t>30 </a:t>
            </a:r>
            <a:r>
              <a:rPr lang="ru-RU" dirty="0"/>
              <a:t>ноября: День Государственного герба Российской Федерации.</a:t>
            </a:r>
          </a:p>
          <a:p>
            <a:r>
              <a:rPr lang="ru-RU" dirty="0" smtClean="0"/>
              <a:t>3 </a:t>
            </a:r>
            <a:r>
              <a:rPr lang="ru-RU" dirty="0"/>
              <a:t>декабря: День неизвестного солдата; </a:t>
            </a:r>
            <a:r>
              <a:rPr lang="ru-RU" dirty="0" smtClean="0"/>
              <a:t>5 </a:t>
            </a:r>
            <a:r>
              <a:rPr lang="ru-RU" dirty="0"/>
              <a:t>декабря: День </a:t>
            </a:r>
            <a:r>
              <a:rPr lang="ru-RU" dirty="0" smtClean="0"/>
              <a:t>волонтера </a:t>
            </a:r>
            <a:r>
              <a:rPr lang="ru-RU" dirty="0"/>
              <a:t>в России;</a:t>
            </a:r>
          </a:p>
          <a:p>
            <a:r>
              <a:rPr lang="ru-RU" dirty="0"/>
              <a:t>8 декабря: Международный день </a:t>
            </a:r>
            <a:r>
              <a:rPr lang="ru-RU" dirty="0" smtClean="0"/>
              <a:t>художника; 9 </a:t>
            </a:r>
            <a:r>
              <a:rPr lang="ru-RU" dirty="0"/>
              <a:t>декабря: День Героев Отечества;</a:t>
            </a:r>
          </a:p>
        </p:txBody>
      </p:sp>
    </p:spTree>
    <p:extLst>
      <p:ext uri="{BB962C8B-B14F-4D97-AF65-F5344CB8AC3E}">
        <p14:creationId xmlns:p14="http://schemas.microsoft.com/office/powerpoint/2010/main" val="291292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49694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/>
              <a:t> </a:t>
            </a:r>
            <a:r>
              <a:rPr lang="ru-RU" sz="36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3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ru-RU" sz="24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:обеспечение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единых для РФ содержания ДО и планируемых результатов освоения образовательной программы ДО;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приобщение детей (в соответствии с возрастными особенностями) к базовым ценностям российского народа –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</p:txBody>
      </p:sp>
    </p:spTree>
    <p:extLst>
      <p:ext uri="{BB962C8B-B14F-4D97-AF65-F5344CB8AC3E}">
        <p14:creationId xmlns:p14="http://schemas.microsoft.com/office/powerpoint/2010/main" val="1241627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332656"/>
            <a:ext cx="79208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проявляет духовно-нравственные качества и основы патриотизма в процессе ознакомления с видами спорта и достижениями российских спортсменов;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+ребенок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способен различать разные эмоциональные состояния взрослых и сверстников, учитывает их в своем поведении, откликается на просьбу помочь, в оценке поступков опирается на нравственные представления;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других людей,</a:t>
            </a:r>
          </a:p>
        </p:txBody>
      </p:sp>
    </p:spTree>
    <p:extLst>
      <p:ext uri="{BB962C8B-B14F-4D97-AF65-F5344CB8AC3E}">
        <p14:creationId xmlns:p14="http://schemas.microsoft.com/office/powerpoint/2010/main" val="405532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5846"/>
            <a:ext cx="856895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 коммуникативное развитие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:+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сфере социальных отношений: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обеспечивать умение детей вырабатывать и принимать правила взаимодействия в группе, </a:t>
            </a:r>
            <a:r>
              <a:rPr lang="ru-RU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понимание детьми последствий несоблюдения принятых правил;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области: Ребенок в семье и сообществе, патриотическое воспитание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:+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расширять представления о правилах поведения в общественных местах; об обязанностях в группе.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уважительное отношение  к людям разных национальностей, проживающим на территории России, их культурному наследию; развивать уважение и гордость за поступки героев Отечества;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поддерживать детскую любознательность по отношению к родному краю, эмоциональный отклик на проявления красоты в различных архитектурных объектах и произведениях искусства, явлениях природы.</a:t>
            </a:r>
          </a:p>
        </p:txBody>
      </p:sp>
    </p:spTree>
    <p:extLst>
      <p:ext uri="{BB962C8B-B14F-4D97-AF65-F5344CB8AC3E}">
        <p14:creationId xmlns:p14="http://schemas.microsoft.com/office/powerpoint/2010/main" val="2617599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836712"/>
            <a:ext cx="8856984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Самообслуживание, самостоятельность, трудовое воспитание.+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формировать представления о профессиях и трудовых процессах;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с элементарными экономическими знаниями, формировать первоначальные представления о финансовой грамотности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безопасности.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с основными правилами пользования сети Интернет, цифровыми ресурсами, исключая практическое использование электронных средств обучения индивидуального использования.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3231787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404664"/>
            <a:ext cx="8712968" cy="6297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0" lvl="2" indent="-228600">
              <a:spcBef>
                <a:spcPts val="1000"/>
              </a:spcBef>
              <a:spcAft>
                <a:spcPts val="0"/>
              </a:spcAft>
              <a:buFont typeface="Arial"/>
              <a:buChar char=""/>
              <a:tabLst>
                <a:tab pos="457200" algn="l"/>
              </a:tabLs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Batang"/>
                <a:cs typeface="Cambria"/>
              </a:rPr>
              <a:t>Познавательное </a:t>
            </a: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Batang"/>
                <a:cs typeface="Cambria"/>
              </a:rPr>
              <a:t>развитие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Batang"/>
                <a:cs typeface="Cambria"/>
              </a:rPr>
              <a:t>+</a:t>
            </a:r>
            <a:endParaRPr lang="ru-RU" sz="2000" dirty="0">
              <a:solidFill>
                <a:srgbClr val="4F81BD"/>
              </a:solidFill>
              <a:latin typeface="Cambria"/>
              <a:ea typeface="Times New Roman"/>
              <a:cs typeface="Cambria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 1.формировать представления детей о цифровых средствах познания окружающего мира, способах их безопасного использования;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2.Педагог демонстрирует детям способы осуществления разных видов познавательной деятельности, осуществления контроля, самоконтроля и взаимоконтроля результатов деятельности и отдельных действий во взаимодействии со сверстниками, поощряет проявление наблюдательности за действиями взрослого и других детей. В процессе организации разных форм совместной познавательной деятельности показывает </a:t>
            </a:r>
            <a:r>
              <a:rPr lang="ru-RU" sz="2000" dirty="0" smtClean="0">
                <a:latin typeface="Times New Roman"/>
                <a:ea typeface="Calibri"/>
                <a:cs typeface="Times New Roman"/>
              </a:rPr>
              <a:t>детям </a:t>
            </a:r>
            <a:r>
              <a:rPr lang="ru-RU" sz="2000" dirty="0">
                <a:latin typeface="Times New Roman"/>
                <a:ea typeface="Calibri"/>
                <a:cs typeface="Times New Roman"/>
              </a:rPr>
              <a:t>возможности для обсуждения проблемы, для совместного нахождения способов ее решения, поощряет проявление инициативы, способности формулировать и отвечать на поставленные вопросы.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dirty="0">
                <a:latin typeface="Times New Roman"/>
                <a:ea typeface="Calibri"/>
                <a:cs typeface="Times New Roman"/>
              </a:rPr>
              <a:t>3. Педагог формирует у детей понимание многообразия людей разных национальностей ‒ особенностей их внешнего вида, одежды, традиций; развивает интерес к сказкам, песням, играм разных народов; расширяет представления о других странах и народах мира, понимание, что в других странах есть свои достопримечательности, традиции, свои флаги и гербы.</a:t>
            </a:r>
            <a:endParaRPr lang="ru-RU" sz="20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48910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332656"/>
            <a:ext cx="892899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+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время разговора не опускать голову, смотреть в лицо собеседнику, не вмешиваться в разговор взрослых. Составлять письма (педагогу, другу);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помогает детям осваивать этикет телефонного разговора, столового, гостевого этикета, этикет взаимодействия в общественных местах; использовать невербальные средства общения (мимика, жесты, позы);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закрепляет у детей умение замечать речевые ошибки и доброжелательно исправлять их; использовать элементы речи-доказательства при отгадывании загадок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Художественно-эстетическое развитие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+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Культурно досуговая деятельность: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развивать желание организовывать свободное время с интересом и пользой.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19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3741" y="404664"/>
            <a:ext cx="9040761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Русские народные сказки. «Жил-был карась…» (докучная сказка); «Жили-были два братца…» (докучная сказка); Сказки народов мира. «Госпожа Метелица», пересказ с нем. А. Введенского, под редакцией С.Я. Маршака, из сказок братьев Гримм; «Жёлтый аист», пер. с кит. Ф.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Ярлина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«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Рапунцель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пер. с нем. Г.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Петникова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пер. и обработка И. Архангельской. </a:t>
            </a:r>
            <a:endParaRPr lang="ru-RU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поэтов и писателей России. 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Поэзия. «Мы не заметили жука» (1-2 стихотворения по выбору);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Бородицкая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«Тетушка Луна»; Волкова Н. «Воздушные замки»; Городецкий С.М. «Котёнок»; Дядина Г. «Пуговичный городок»;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Б.В. «Моя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Вообразилия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Маршак С.Я. «Пудель»;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Мориц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Ю.П. «Домик с трубой»;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Мошковская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Э.Э. «Какие бывают подарки»; Пивоварова И.М. «Сосчитать не могу»;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Сеф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Р.С. «Бесконечные стихи»; Симбирская Ю. «Ехал дождь в командировку»; Усачев А. «Колыбельная книга», «К нам приходит Новый год»; Фет А.А. «Мама, глянь-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каиз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окошка….»;  </a:t>
            </a:r>
            <a:r>
              <a:rPr lang="ru-RU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Яснов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М.Д. «Мирная считалка», «Жила-была семья», «Подарки для Елки. Зимняя книга» (по выбору).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22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116632"/>
            <a:ext cx="9036496" cy="7078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поэтов и писателей России.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Поэзия. «Мы не заметили жука» (1-2 стихотворения по выбору);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Бородицкая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 «Тетушка Луна»; Волкова Н. «Воздушные замки»; Городецкий С.М. «Котёнок»; Дядина Г. «Пуговичный городок»;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Б.В. «Моя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Вообразилия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»; Маршак С.Я. «Пудель»;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Мориц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Ю.П. «Домик с трубой»;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Мошковская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Э.Э. «Какие бывают подарки»; Пивоварова И.М. «Сосчитать не могу»;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Сеф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Р.С. «Бесконечные стихи»; Симбирская Ю. «Ехал дождь в командировку»; Усачев А. «Колыбельная книга», «К нам приходит Новый год»; Фет А.А. «Мама, глянь-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каиз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окошка….»; 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Яснов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М.Д. «Мирная считалка», «Жила-была семья», «Подарки для Елки. Зимняя книга» (по выбору).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Произведения поэтов и писателей разных стран.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Поэзия.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Бжехва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Я. «На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Горизонтских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островах» (пер. с польск. Б.В.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Валек М. «Мудрецы» (пер. со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словацк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Р.С.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Сефа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Капутикян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С.Б. «Моя бабушка» (пер.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армянск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Спендиаровой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Карем М. «Мирная считалка» (пер. с франц. В.Д.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Берестова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Сиххад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«Сад» (пер. с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азербайдж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А. Ахундовой); Смит У.Д. «Про летающую корову» (пер. с англ. Б.В.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Заходера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Фройденберг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А. «Великан и мышь» (пер. с нем. Ю.И.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Коринца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Чиарди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Дж. «О том, у кого три глаза» (пер. с англ. Р.С.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Сефа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17561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1400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Аудит программы старшей группы в соответствии с ФОП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5565</cp:lastModifiedBy>
  <cp:revision>16</cp:revision>
  <dcterms:created xsi:type="dcterms:W3CDTF">2023-03-27T03:12:38Z</dcterms:created>
  <dcterms:modified xsi:type="dcterms:W3CDTF">2023-03-27T07:35:44Z</dcterms:modified>
</cp:coreProperties>
</file>