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7" r:id="rId3"/>
    <p:sldId id="285" r:id="rId4"/>
    <p:sldId id="292" r:id="rId5"/>
    <p:sldId id="295" r:id="rId6"/>
    <p:sldId id="296" r:id="rId7"/>
    <p:sldId id="297" r:id="rId8"/>
    <p:sldId id="294" r:id="rId9"/>
    <p:sldId id="293" r:id="rId10"/>
    <p:sldId id="298" r:id="rId11"/>
    <p:sldId id="299" r:id="rId12"/>
    <p:sldId id="300" r:id="rId13"/>
    <p:sldId id="30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0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701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24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44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09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017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891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18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4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66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55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9084-8C0E-4C22-B130-F03D51101CF8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000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D9084-8C0E-4C22-B130-F03D51101CF8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F6336-F888-4910-B5BC-B61B08D53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95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Соотнесение рабочей программы подготовительной группы и Федеральной программы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Внутренний аудит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797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Былины.</a:t>
            </a:r>
            <a:r>
              <a:rPr lang="ru-RU" dirty="0"/>
              <a:t> </a:t>
            </a:r>
          </a:p>
          <a:p>
            <a:r>
              <a:rPr lang="ru-RU" dirty="0"/>
              <a:t>«Садко» (пересказ И.В. Карнауховой/ запись П.Н. Рыбникова); </a:t>
            </a:r>
          </a:p>
          <a:p>
            <a:r>
              <a:rPr lang="ru-RU" dirty="0"/>
              <a:t> «Илья Муромец и Соловей-Разбойник» (обработка А.Ф. </a:t>
            </a:r>
            <a:r>
              <a:rPr lang="ru-RU" dirty="0" err="1"/>
              <a:t>Гильфердинга</a:t>
            </a:r>
            <a:r>
              <a:rPr lang="ru-RU" dirty="0"/>
              <a:t>/ пересказ И.В. Карнауховой). </a:t>
            </a:r>
            <a:endParaRPr lang="ru-RU" dirty="0" smtClean="0"/>
          </a:p>
          <a:p>
            <a:pPr marL="0" indent="0">
              <a:buNone/>
            </a:pPr>
            <a:r>
              <a:rPr lang="ru-RU" b="1" dirty="0"/>
              <a:t>Сказки народов мира. </a:t>
            </a:r>
          </a:p>
          <a:p>
            <a:pPr marL="0" indent="0">
              <a:buNone/>
            </a:pPr>
            <a:r>
              <a:rPr lang="ru-RU" dirty="0"/>
              <a:t> «Голубая птица», туркм. обработка А. Александровой и М. </a:t>
            </a:r>
            <a:r>
              <a:rPr lang="ru-RU" dirty="0" err="1"/>
              <a:t>Туберовского</a:t>
            </a:r>
            <a:r>
              <a:rPr lang="ru-RU" dirty="0"/>
              <a:t>;  «Волшебница» (пер. с франц. И.С. Тургенева</a:t>
            </a:r>
            <a:r>
              <a:rPr lang="ru-RU" dirty="0" smtClean="0"/>
              <a:t>),</a:t>
            </a:r>
          </a:p>
          <a:p>
            <a:pPr marL="0" indent="0">
              <a:buNone/>
            </a:pPr>
            <a:r>
              <a:rPr lang="ru-RU" dirty="0"/>
              <a:t> «Золушка» (пер. с франц. Т. </a:t>
            </a:r>
            <a:r>
              <a:rPr lang="ru-RU" dirty="0" err="1"/>
              <a:t>Габбе</a:t>
            </a:r>
            <a:r>
              <a:rPr lang="ru-RU" dirty="0"/>
              <a:t>) из сказок Перро Ш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4821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Литературные сказки</a:t>
            </a:r>
            <a:r>
              <a:rPr lang="ru-RU" dirty="0"/>
              <a:t>. </a:t>
            </a:r>
          </a:p>
          <a:p>
            <a:r>
              <a:rPr lang="ru-RU" dirty="0"/>
              <a:t>Гайдар А.П. «Сказка о Военной тайне, о </a:t>
            </a:r>
            <a:r>
              <a:rPr lang="ru-RU" dirty="0" err="1"/>
              <a:t>Мальчише-Кибальчише</a:t>
            </a:r>
            <a:r>
              <a:rPr lang="ru-RU" dirty="0"/>
              <a:t> и его твёрдом слове»;</a:t>
            </a:r>
          </a:p>
          <a:p>
            <a:r>
              <a:rPr lang="ru-RU" dirty="0"/>
              <a:t> Гаршин В.М. «Лягушка-путешественница»; </a:t>
            </a:r>
          </a:p>
          <a:p>
            <a:r>
              <a:rPr lang="ru-RU" dirty="0"/>
              <a:t>Козлов С.Г. «Как Ёжик с Медвежонком звёзды протирали»; </a:t>
            </a:r>
          </a:p>
          <a:p>
            <a:r>
              <a:rPr lang="ru-RU" dirty="0"/>
              <a:t>Маршак С.Я. «Двенадцать месяцев»; </a:t>
            </a:r>
          </a:p>
          <a:p>
            <a:r>
              <a:rPr lang="ru-RU" dirty="0"/>
              <a:t>Паустовский К.Г. «Тёплый хлеб», «Дремучий медведь».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8021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9036496" cy="6408712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5100" b="1" dirty="0"/>
              <a:t>Произведения поэтов и писателей России</a:t>
            </a:r>
            <a:r>
              <a:rPr lang="ru-RU" sz="3400" b="1" dirty="0"/>
              <a:t>. </a:t>
            </a:r>
          </a:p>
          <a:p>
            <a:r>
              <a:rPr lang="ru-RU" sz="3400" dirty="0"/>
              <a:t>Поэзия. Аким Я.Л. «Мой верный чиж»;</a:t>
            </a:r>
          </a:p>
          <a:p>
            <a:r>
              <a:rPr lang="ru-RU" sz="3400" dirty="0"/>
              <a:t> Бальмонт К.Д. «Снежинка»; </a:t>
            </a:r>
          </a:p>
          <a:p>
            <a:r>
              <a:rPr lang="ru-RU" sz="3400" dirty="0"/>
              <a:t>Благинина Е.А. «Шинель», «Одуванчик», «Наш дедушка» (по выбору); Бунин И.А. «Листопад»;</a:t>
            </a:r>
          </a:p>
          <a:p>
            <a:r>
              <a:rPr lang="ru-RU" sz="3400" dirty="0"/>
              <a:t> Владимиров Ю.Д. «Чудаки»;</a:t>
            </a:r>
          </a:p>
          <a:p>
            <a:r>
              <a:rPr lang="ru-RU" sz="3400" dirty="0"/>
              <a:t> Гамзатов Р.Г. «Мой дедушка» (перевод с аварского языка Я. Козловского), </a:t>
            </a:r>
          </a:p>
          <a:p>
            <a:r>
              <a:rPr lang="ru-RU" sz="3400" dirty="0"/>
              <a:t> Есенин С.А. «Поёт зима, аукает….»,  </a:t>
            </a:r>
          </a:p>
          <a:p>
            <a:r>
              <a:rPr lang="ru-RU" sz="3400" b="1" dirty="0"/>
              <a:t>Левин В.А. «Зелёная история»; </a:t>
            </a:r>
          </a:p>
          <a:p>
            <a:r>
              <a:rPr lang="ru-RU" sz="3400" b="1" dirty="0"/>
              <a:t>Маршак С.Я. «Рассказ о неизвестном герое»; </a:t>
            </a:r>
          </a:p>
          <a:p>
            <a:r>
              <a:rPr lang="ru-RU" sz="3400" dirty="0"/>
              <a:t>Маяковский В.В. «Эта книжечка моя, про моря и про маяк»; </a:t>
            </a:r>
          </a:p>
          <a:p>
            <a:r>
              <a:rPr lang="ru-RU" sz="3400" dirty="0"/>
              <a:t>Моравская М. «Апельсинные корки»;</a:t>
            </a:r>
          </a:p>
          <a:p>
            <a:r>
              <a:rPr lang="ru-RU" sz="3400" dirty="0"/>
              <a:t> </a:t>
            </a:r>
            <a:r>
              <a:rPr lang="ru-RU" sz="3400" dirty="0" err="1"/>
              <a:t>Мошковская</a:t>
            </a:r>
            <a:r>
              <a:rPr lang="ru-RU" sz="3400" dirty="0"/>
              <a:t> Э.Э. «Добежали до вечера»; </a:t>
            </a:r>
          </a:p>
          <a:p>
            <a:r>
              <a:rPr lang="ru-RU" sz="3400" dirty="0"/>
              <a:t>Никитин И.С. «Встреча зимы»; </a:t>
            </a:r>
          </a:p>
          <a:p>
            <a:r>
              <a:rPr lang="ru-RU" sz="3400" b="1" dirty="0"/>
              <a:t>Орлов В.Н. «Дом под крышей голубой»; </a:t>
            </a:r>
          </a:p>
          <a:p>
            <a:r>
              <a:rPr lang="ru-RU" sz="3400" b="1" dirty="0" err="1"/>
              <a:t>Пляцковский</a:t>
            </a:r>
            <a:r>
              <a:rPr lang="ru-RU" sz="3400" b="1" dirty="0"/>
              <a:t> М.С. «Настоящий друг»; </a:t>
            </a:r>
          </a:p>
          <a:p>
            <a:r>
              <a:rPr lang="ru-RU" sz="3400" dirty="0"/>
              <a:t>Пушкин А.С. «Зимний вечер», «Унылая пора! Очей очарованье!..» («Осень»), «Зимнее утро» (по выбору); </a:t>
            </a:r>
          </a:p>
          <a:p>
            <a:r>
              <a:rPr lang="ru-RU" sz="3400" dirty="0"/>
              <a:t>Сапгир Г.В. «Считалки», «Скороговорки»,  «Людоед и принцесса, или Всё наоборот» (по выбору);</a:t>
            </a:r>
          </a:p>
          <a:p>
            <a:r>
              <a:rPr lang="ru-RU" sz="3400" dirty="0"/>
              <a:t> Серова Е.В. «Новогоднее»;</a:t>
            </a:r>
          </a:p>
          <a:p>
            <a:r>
              <a:rPr lang="ru-RU" sz="3400" dirty="0"/>
              <a:t> Соловьёва П.С. «Подснежник»,; </a:t>
            </a:r>
          </a:p>
          <a:p>
            <a:r>
              <a:rPr lang="ru-RU" sz="3400" dirty="0"/>
              <a:t>Степанов В.А. «Что мы Родиной зовём?»;</a:t>
            </a:r>
          </a:p>
          <a:p>
            <a:r>
              <a:rPr lang="ru-RU" sz="3400" dirty="0"/>
              <a:t> </a:t>
            </a:r>
            <a:r>
              <a:rPr lang="ru-RU" sz="3400" dirty="0" err="1"/>
              <a:t>Токмакова</a:t>
            </a:r>
            <a:r>
              <a:rPr lang="ru-RU" sz="3400" dirty="0"/>
              <a:t> И.П. «Мне грустно», «Куда в машинах снег везут» (по выбору); </a:t>
            </a:r>
            <a:endParaRPr lang="ru-RU" sz="3400" dirty="0" smtClean="0"/>
          </a:p>
          <a:p>
            <a:r>
              <a:rPr lang="ru-RU" sz="3400" dirty="0" smtClean="0"/>
              <a:t>Тютчев </a:t>
            </a:r>
            <a:r>
              <a:rPr lang="ru-RU" sz="3400" dirty="0"/>
              <a:t>Ф.И. «Чародейкою зимою…», «Весенняя гроза»; </a:t>
            </a:r>
          </a:p>
          <a:p>
            <a:r>
              <a:rPr lang="ru-RU" sz="3400" b="1" dirty="0"/>
              <a:t>Чёрный С. «На коньках», «Волшебник» (по выбору</a:t>
            </a:r>
            <a:r>
              <a:rPr lang="ru-RU" sz="3400" dirty="0"/>
              <a:t>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771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4000" b="1" dirty="0"/>
              <a:t>Проза.</a:t>
            </a:r>
          </a:p>
          <a:p>
            <a:r>
              <a:rPr lang="ru-RU" b="1" dirty="0"/>
              <a:t>Бианки В.В. «Тайна ночного леса»; </a:t>
            </a:r>
          </a:p>
          <a:p>
            <a:r>
              <a:rPr lang="ru-RU" b="1" dirty="0"/>
              <a:t>Воскобойников В.М. «Когда Александр Пушкин был маленьким»; </a:t>
            </a:r>
          </a:p>
          <a:p>
            <a:r>
              <a:rPr lang="ru-RU" b="1" dirty="0"/>
              <a:t>Житков Б.С. «Морские истории» </a:t>
            </a:r>
            <a:r>
              <a:rPr lang="ru-RU" dirty="0"/>
              <a:t>(1-2 рассказа по выбору); </a:t>
            </a:r>
          </a:p>
          <a:p>
            <a:r>
              <a:rPr lang="ru-RU" b="1" dirty="0"/>
              <a:t>Зощенко М.М. «Рассказы о Лёле и Миньке» (1-2 рассказа по выбору); </a:t>
            </a:r>
          </a:p>
          <a:p>
            <a:r>
              <a:rPr lang="ru-RU" dirty="0"/>
              <a:t>Коваль Ю.И.   «Алый» (по выбору); </a:t>
            </a:r>
          </a:p>
          <a:p>
            <a:r>
              <a:rPr lang="ru-RU" dirty="0"/>
              <a:t>Мартынова К., </a:t>
            </a:r>
            <a:r>
              <a:rPr lang="ru-RU" dirty="0" err="1"/>
              <a:t>Василиади</a:t>
            </a:r>
            <a:r>
              <a:rPr lang="ru-RU" dirty="0"/>
              <a:t> О. «Елка, кот и Новый год»; </a:t>
            </a:r>
          </a:p>
          <a:p>
            <a:r>
              <a:rPr lang="ru-RU" dirty="0"/>
              <a:t>Носов Н.Н. «Заплатка», «Огурцы», «Мишкина каша» (по выбору); </a:t>
            </a:r>
          </a:p>
          <a:p>
            <a:r>
              <a:rPr lang="ru-RU" dirty="0"/>
              <a:t>Митяев А.В. «Мешок овсянки»; </a:t>
            </a:r>
          </a:p>
          <a:p>
            <a:r>
              <a:rPr lang="ru-RU" b="1" dirty="0"/>
              <a:t>Погодин Р.П. «Жаба», «Шутка» </a:t>
            </a:r>
            <a:r>
              <a:rPr lang="ru-RU" dirty="0"/>
              <a:t>(по выбору);</a:t>
            </a:r>
          </a:p>
          <a:p>
            <a:r>
              <a:rPr lang="ru-RU" dirty="0"/>
              <a:t> Пришвин М.М. «</a:t>
            </a:r>
            <a:r>
              <a:rPr lang="ru-RU" dirty="0" err="1"/>
              <a:t>Лисичкин</a:t>
            </a:r>
            <a:r>
              <a:rPr lang="ru-RU" dirty="0"/>
              <a:t> хлеб», «Изобретатель» (по выбору);</a:t>
            </a:r>
          </a:p>
          <a:p>
            <a:r>
              <a:rPr lang="ru-RU" dirty="0"/>
              <a:t> </a:t>
            </a:r>
            <a:r>
              <a:rPr lang="ru-RU" b="1" dirty="0"/>
              <a:t>Ракитина Е. «Приключения новогодних игрушек», </a:t>
            </a:r>
            <a:r>
              <a:rPr lang="ru-RU" dirty="0"/>
              <a:t>«</a:t>
            </a:r>
            <a:r>
              <a:rPr lang="ru-RU" dirty="0" err="1"/>
              <a:t>Серёжик</a:t>
            </a:r>
            <a:r>
              <a:rPr lang="ru-RU" dirty="0"/>
              <a:t>» (по выбору); Раскин А.Б. «Как папа был маленьким» (1-2 рассказа по выбору);</a:t>
            </a:r>
          </a:p>
          <a:p>
            <a:r>
              <a:rPr lang="ru-RU" dirty="0"/>
              <a:t> </a:t>
            </a:r>
            <a:r>
              <a:rPr lang="ru-RU" b="1" dirty="0"/>
              <a:t>Сладков Н.И. «Хитрющий зайчишка», «Синичка необыкновенная», «Почему ноябрь пегий» </a:t>
            </a:r>
            <a:r>
              <a:rPr lang="ru-RU" dirty="0"/>
              <a:t>(по выбору); </a:t>
            </a:r>
          </a:p>
          <a:p>
            <a:r>
              <a:rPr lang="ru-RU" dirty="0"/>
              <a:t>Соколов-Микитов И.С. «</a:t>
            </a:r>
            <a:r>
              <a:rPr lang="ru-RU" dirty="0" err="1"/>
              <a:t>Листопадничек</a:t>
            </a:r>
            <a:r>
              <a:rPr lang="ru-RU" dirty="0"/>
              <a:t>»;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3158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Планируемые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ФОП </a:t>
            </a:r>
            <a:r>
              <a:rPr lang="ru-RU" dirty="0" smtClean="0"/>
              <a:t>добавлено:</a:t>
            </a:r>
          </a:p>
          <a:p>
            <a:pPr marL="0" indent="0">
              <a:buNone/>
            </a:pPr>
            <a:r>
              <a:rPr lang="ru-RU" dirty="0" smtClean="0"/>
              <a:t>-ребенок </a:t>
            </a:r>
            <a:r>
              <a:rPr lang="ru-RU" dirty="0"/>
              <a:t>проявляет духовно-нравственные качества и основы патриотизма в ходе занятий физической культурой и ознакомлением с достижениями российского спорта;</a:t>
            </a:r>
          </a:p>
          <a:p>
            <a:pPr marL="0" indent="0">
              <a:buNone/>
            </a:pPr>
            <a:r>
              <a:rPr lang="ru-RU" dirty="0" smtClean="0"/>
              <a:t>-ребенок </a:t>
            </a:r>
            <a:r>
              <a:rPr lang="ru-RU" dirty="0"/>
              <a:t>способен откликаться на эмоции близких людей, проявлять </a:t>
            </a:r>
            <a:r>
              <a:rPr lang="ru-RU" dirty="0" err="1"/>
              <a:t>эмпатию</a:t>
            </a:r>
            <a:r>
              <a:rPr lang="ru-RU" dirty="0"/>
              <a:t> (сочувствие, сопереживание, содействие);</a:t>
            </a:r>
          </a:p>
          <a:p>
            <a:pPr marL="0" indent="0">
              <a:buNone/>
            </a:pPr>
            <a:r>
              <a:rPr lang="ru-RU" dirty="0" smtClean="0"/>
              <a:t>-ребенок </a:t>
            </a:r>
            <a:r>
              <a:rPr lang="ru-RU" dirty="0"/>
              <a:t>способен к осуществлению социальной навигации как ориентации в социуме и соблюдению правил безопасности в реальном и </a:t>
            </a:r>
            <a:r>
              <a:rPr lang="ru-RU" b="1" dirty="0"/>
              <a:t>цифровом взаимодействии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 smtClean="0"/>
              <a:t>-имеет </a:t>
            </a:r>
            <a:r>
              <a:rPr lang="ru-RU" dirty="0"/>
              <a:t>предпочтения в области музыкальной, изобразительной, театрализованной деятельности.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99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Социально-коммуникативное развитие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ФОП –</a:t>
            </a:r>
          </a:p>
          <a:p>
            <a:pPr marL="0" indent="0">
              <a:buNone/>
            </a:pPr>
            <a:r>
              <a:rPr lang="ru-RU" dirty="0"/>
              <a:t>Избыток  -Развивать представления детей о дальнейшем обучении, формировать элементарные знания о специфике школы, колледжа, вуза; воспитывать нацеленность на дальнейшее обучение, формировать понимание того, что хорошее образование необходимо любому человеку.</a:t>
            </a:r>
          </a:p>
          <a:p>
            <a:pPr marL="0" indent="0">
              <a:buNone/>
            </a:pPr>
            <a:r>
              <a:rPr lang="ru-RU" dirty="0"/>
              <a:t>Закреплять традиционные гендерные представления, продолжать развивать мальчиках и девочках качества, свойственные их полу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Познавательное развитие, Художественно-эстетическое развитие </a:t>
            </a:r>
            <a:r>
              <a:rPr lang="ru-RU" b="1" dirty="0" smtClean="0"/>
              <a:t>– нет противоречий</a:t>
            </a:r>
            <a:endParaRPr lang="ru-RU" b="1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5761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Речевое развитие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726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ФОП +</a:t>
            </a:r>
          </a:p>
          <a:p>
            <a:pPr marL="0" indent="0">
              <a:buNone/>
            </a:pPr>
            <a:r>
              <a:rPr lang="ru-RU" b="1" dirty="0"/>
              <a:t>Грамматический строй речи</a:t>
            </a:r>
          </a:p>
          <a:p>
            <a:pPr marL="0" indent="0">
              <a:buNone/>
            </a:pPr>
            <a:r>
              <a:rPr lang="ru-RU" dirty="0"/>
              <a:t>Совершенствовать умение детей образовывать однокоренные слова, использовать в речи сложные предложения разных видов.</a:t>
            </a:r>
          </a:p>
          <a:p>
            <a:pPr marL="0" indent="0">
              <a:buNone/>
            </a:pPr>
            <a:r>
              <a:rPr lang="ru-RU" b="1" dirty="0"/>
              <a:t>Связная речь</a:t>
            </a:r>
          </a:p>
          <a:p>
            <a:pPr marL="0" indent="0">
              <a:buNone/>
            </a:pPr>
            <a:r>
              <a:rPr lang="ru-RU" dirty="0"/>
              <a:t>Формировать умения строить разные типы высказывания (описание, повествование,  рассуждение), соблюдая их структуру и используя разнообразные типы связей между предложениями и между частями высказывания.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Подготовка детей к обучению грамоте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Знакомить </a:t>
            </a:r>
            <a:r>
              <a:rPr lang="ru-RU" dirty="0"/>
              <a:t>детей с буквами; читать слоги, слова, простые предложения из 2-3 слов.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3418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/>
              <a:t>Патриотическое воспитание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знакомить с целями и </a:t>
            </a:r>
            <a:r>
              <a:rPr lang="ru-RU" b="1" dirty="0"/>
              <a:t>доступными практиками </a:t>
            </a:r>
            <a:r>
              <a:rPr lang="ru-RU" b="1" dirty="0" err="1"/>
              <a:t>волонтерства</a:t>
            </a:r>
            <a:r>
              <a:rPr lang="ru-RU" dirty="0"/>
              <a:t> в России и включать детей при поддержке взрослых в социальные акции, волонтерские мероприятия в ДОО и в </a:t>
            </a:r>
            <a:r>
              <a:rPr lang="ru-RU" dirty="0" smtClean="0"/>
              <a:t>поселке;</a:t>
            </a:r>
            <a:endParaRPr lang="ru-RU" dirty="0"/>
          </a:p>
          <a:p>
            <a:r>
              <a:rPr lang="ru-RU" dirty="0"/>
              <a:t>гордости за достижения страны в области спорта, науки и искусства, служения и верности интересам </a:t>
            </a:r>
            <a:r>
              <a:rPr lang="ru-RU" dirty="0" smtClean="0"/>
              <a:t>страны.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Знакомить </a:t>
            </a:r>
            <a:r>
              <a:rPr lang="ru-RU" dirty="0"/>
              <a:t>детей с праздниками: День полного освобождения Ленинграда от фашистской блокады; Международный день родного языка, День добровольца (волонтера) в </a:t>
            </a:r>
            <a:r>
              <a:rPr lang="ru-RU" dirty="0" smtClean="0"/>
              <a:t>России.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559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Трудовое </a:t>
            </a:r>
            <a:r>
              <a:rPr lang="ru-RU" dirty="0"/>
              <a:t>воспитание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формировать элементы финансовой грамотности, осознания материальных возможностей родителей, ограниченности материальных ресурсов;</a:t>
            </a:r>
          </a:p>
          <a:p>
            <a:r>
              <a:rPr lang="ru-RU" dirty="0"/>
              <a:t>воспитывать ответственность, добросовестность, стремление к участию в труде взрослых, оказанию посильной </a:t>
            </a:r>
            <a:r>
              <a:rPr lang="ru-RU" dirty="0" smtClean="0"/>
              <a:t>помощи;</a:t>
            </a:r>
          </a:p>
          <a:p>
            <a:r>
              <a:rPr lang="ru-RU" dirty="0" smtClean="0"/>
              <a:t>в </a:t>
            </a:r>
            <a:r>
              <a:rPr lang="ru-RU" dirty="0"/>
              <a:t>процессе обсуждения с детьми основ финансовой грамотности </a:t>
            </a:r>
            <a:r>
              <a:rPr lang="ru-RU" b="1" dirty="0"/>
              <a:t>педагог формирует элементы культуры </a:t>
            </a:r>
            <a:r>
              <a:rPr lang="ru-RU" b="1" dirty="0" smtClean="0"/>
              <a:t>потребления;</a:t>
            </a:r>
            <a:r>
              <a:rPr lang="ru-RU" dirty="0" smtClean="0"/>
              <a:t> </a:t>
            </a:r>
            <a:r>
              <a:rPr lang="ru-RU" b="1" dirty="0"/>
              <a:t>бережного отношения к ресурсам потребления: воде, электричеству, продуктам питания, одежде, обуви, жилищу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8020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/>
              <a:t>В области формирования безопасного поведения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ru-RU" dirty="0"/>
              <a:t>Педагог рассказывает детям об элементарных </a:t>
            </a:r>
            <a:r>
              <a:rPr lang="ru-RU" b="1" dirty="0"/>
              <a:t>правилах оказания первой медицинской помощи </a:t>
            </a:r>
            <a:r>
              <a:rPr lang="ru-RU" dirty="0"/>
              <a:t>при первых признаках недомогания, травмах, ушибах.</a:t>
            </a:r>
          </a:p>
        </p:txBody>
      </p:sp>
    </p:spTree>
    <p:extLst>
      <p:ext uri="{BB962C8B-B14F-4D97-AF65-F5344CB8AC3E}">
        <p14:creationId xmlns:p14="http://schemas.microsoft.com/office/powerpoint/2010/main" val="1147628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Календарные праздники, ситуативные беседы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ФОП + </a:t>
            </a:r>
          </a:p>
          <a:p>
            <a:pPr marL="0" indent="0">
              <a:buNone/>
            </a:pPr>
            <a:r>
              <a:rPr lang="ru-RU" dirty="0" smtClean="0"/>
              <a:t>15 </a:t>
            </a:r>
            <a:r>
              <a:rPr lang="ru-RU" dirty="0"/>
              <a:t>февраля: День памяти о россиянах, исполнявших служебный долг за пределами </a:t>
            </a:r>
            <a:r>
              <a:rPr lang="ru-RU" dirty="0" smtClean="0"/>
              <a:t>Отечества (ситуативно); </a:t>
            </a:r>
          </a:p>
          <a:p>
            <a:pPr marL="0" indent="0">
              <a:buNone/>
            </a:pPr>
            <a:r>
              <a:rPr lang="ru-RU" dirty="0" smtClean="0"/>
              <a:t>21 </a:t>
            </a:r>
            <a:r>
              <a:rPr lang="ru-RU" dirty="0"/>
              <a:t>февраля: Международный день родного языка</a:t>
            </a:r>
            <a:r>
              <a:rPr lang="ru-RU" dirty="0" smtClean="0"/>
              <a:t>; </a:t>
            </a:r>
          </a:p>
          <a:p>
            <a:pPr marL="0" indent="0">
              <a:buNone/>
            </a:pPr>
            <a:r>
              <a:rPr lang="ru-RU" dirty="0" smtClean="0"/>
              <a:t>27 </a:t>
            </a:r>
            <a:r>
              <a:rPr lang="ru-RU" dirty="0"/>
              <a:t>марта: Всемирный день театра.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24 </a:t>
            </a:r>
            <a:r>
              <a:rPr lang="ru-RU" dirty="0"/>
              <a:t>мая: День славянской письменности и культуры.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 июня: День </a:t>
            </a:r>
            <a:r>
              <a:rPr lang="ru-RU" dirty="0"/>
              <a:t>русского языка;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8</a:t>
            </a:r>
            <a:r>
              <a:rPr lang="ru-RU" dirty="0" smtClean="0"/>
              <a:t> </a:t>
            </a:r>
            <a:r>
              <a:rPr lang="ru-RU" dirty="0"/>
              <a:t>июля: День семьи, любви и </a:t>
            </a:r>
            <a:r>
              <a:rPr lang="ru-RU" dirty="0" smtClean="0"/>
              <a:t>верности; </a:t>
            </a:r>
          </a:p>
          <a:p>
            <a:pPr marL="0" indent="0">
              <a:buNone/>
            </a:pPr>
            <a:r>
              <a:rPr lang="ru-RU" dirty="0" smtClean="0"/>
              <a:t>27 </a:t>
            </a:r>
            <a:r>
              <a:rPr lang="ru-RU" dirty="0"/>
              <a:t>августа: День российского </a:t>
            </a:r>
            <a:r>
              <a:rPr lang="ru-RU" dirty="0" smtClean="0"/>
              <a:t>кино</a:t>
            </a:r>
            <a:r>
              <a:rPr lang="ru-RU" dirty="0"/>
              <a:t>;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 </a:t>
            </a:r>
            <a:r>
              <a:rPr lang="ru-RU" dirty="0"/>
              <a:t>сентября: День окончания Второй мировой </a:t>
            </a:r>
            <a:r>
              <a:rPr lang="ru-RU" dirty="0" smtClean="0"/>
              <a:t>войны; </a:t>
            </a:r>
          </a:p>
          <a:p>
            <a:pPr marL="0" indent="0">
              <a:buNone/>
            </a:pPr>
            <a:r>
              <a:rPr lang="ru-RU" dirty="0" smtClean="0"/>
              <a:t>8 </a:t>
            </a:r>
            <a:r>
              <a:rPr lang="ru-RU" dirty="0"/>
              <a:t>сентября: Международный день распространения грамотности;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1 </a:t>
            </a:r>
            <a:r>
              <a:rPr lang="ru-RU" dirty="0"/>
              <a:t>октября: Международный день пожилых людей; </a:t>
            </a:r>
            <a:r>
              <a:rPr lang="ru-RU" dirty="0" smtClean="0"/>
              <a:t>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Международный </a:t>
            </a:r>
            <a:r>
              <a:rPr lang="ru-RU" dirty="0"/>
              <a:t>день музыки;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 </a:t>
            </a:r>
            <a:r>
              <a:rPr lang="ru-RU" dirty="0"/>
              <a:t>октября: День защиты животных</a:t>
            </a:r>
            <a:r>
              <a:rPr lang="ru-RU" dirty="0" smtClean="0"/>
              <a:t>; </a:t>
            </a:r>
          </a:p>
          <a:p>
            <a:pPr marL="0" indent="0">
              <a:buNone/>
            </a:pPr>
            <a:r>
              <a:rPr lang="ru-RU" dirty="0" smtClean="0"/>
              <a:t>8 </a:t>
            </a:r>
            <a:r>
              <a:rPr lang="ru-RU" dirty="0"/>
              <a:t>декабря: Международный день художника;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9 </a:t>
            </a:r>
            <a:r>
              <a:rPr lang="ru-RU" dirty="0"/>
              <a:t>декабря: День Героев </a:t>
            </a:r>
            <a:r>
              <a:rPr lang="ru-RU" dirty="0" smtClean="0"/>
              <a:t>Отечества.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1298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перечень литературных,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художественных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произведений для реализации Федеральной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err="1" smtClean="0"/>
              <a:t>Фоп</a:t>
            </a:r>
            <a:r>
              <a:rPr lang="ru-RU" sz="2800" dirty="0" smtClean="0"/>
              <a:t>+ </a:t>
            </a:r>
            <a:r>
              <a:rPr lang="ru-RU" sz="2400" b="1" dirty="0" smtClean="0"/>
              <a:t>Русские </a:t>
            </a:r>
            <a:r>
              <a:rPr lang="ru-RU" sz="2400" b="1" dirty="0"/>
              <a:t>народные сказки</a:t>
            </a:r>
            <a:r>
              <a:rPr lang="ru-RU" sz="2400" dirty="0"/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«Василиса Прекрасная» (из сборника А.Н. Афанасьева);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«Вежливый Кот-</a:t>
            </a:r>
            <a:r>
              <a:rPr lang="ru-RU" sz="2400" dirty="0" err="1"/>
              <a:t>воркот</a:t>
            </a:r>
            <a:r>
              <a:rPr lang="ru-RU" sz="2400" dirty="0"/>
              <a:t>» (обработка М. Булатова);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«Иван Царевич и Серый Волк» (обработка А.Н. Толстого);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«Зимовье зверей» (обработка А.Н. Толстого);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«Кощей Бессмертный» (2 вариант) (из сборника А.Н. Афанасьева);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 «Рифмы» (авторизованный пересказ Б.В. Шергина);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 «Семь </a:t>
            </a:r>
            <a:r>
              <a:rPr lang="ru-RU" sz="2400" dirty="0" err="1"/>
              <a:t>Симеонов</a:t>
            </a:r>
            <a:r>
              <a:rPr lang="ru-RU" sz="2400" dirty="0"/>
              <a:t> – семь работников» (обработка И.В. Карнауховой); «Солдатская загадка» (из сборника А.Н. Афанасьева);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 «У страха глаза велики» (обработка О.И. </a:t>
            </a:r>
            <a:r>
              <a:rPr lang="ru-RU" sz="2400" dirty="0" err="1"/>
              <a:t>Капицы</a:t>
            </a:r>
            <a:r>
              <a:rPr lang="ru-RU" sz="2400" dirty="0"/>
              <a:t>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«Хвосты» (обработка О.И. </a:t>
            </a:r>
            <a:r>
              <a:rPr lang="ru-RU" sz="2400" dirty="0" err="1"/>
              <a:t>Капицы</a:t>
            </a:r>
            <a:r>
              <a:rPr lang="ru-RU" sz="2400" dirty="0"/>
              <a:t>). </a:t>
            </a:r>
          </a:p>
          <a:p>
            <a:pPr marL="0" indent="0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40308417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1229</Words>
  <Application>Microsoft Office PowerPoint</Application>
  <PresentationFormat>Экран (4:3)</PresentationFormat>
  <Paragraphs>109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Соотнесение рабочей программы подготовительной группы и Федеральной программы</vt:lpstr>
      <vt:lpstr>Планируемые результаты</vt:lpstr>
      <vt:lpstr>Социально-коммуникативное развитие</vt:lpstr>
      <vt:lpstr> Речевое развитие </vt:lpstr>
      <vt:lpstr>Патриотическое воспитание</vt:lpstr>
      <vt:lpstr>Трудовое воспитание</vt:lpstr>
      <vt:lpstr>В области формирования безопасного поведения</vt:lpstr>
      <vt:lpstr>Календарные праздники, ситуативные беседы</vt:lpstr>
      <vt:lpstr>Примерный перечень литературных, художественных,  произведений для реализации Федеральной программы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МКДО МОНИТОРИНГ КАЧЕСТВА ДОШКОЛЬНОГО ОБРАЗОВАНИЯ</dc:title>
  <dc:creator>5565</dc:creator>
  <cp:lastModifiedBy>5565</cp:lastModifiedBy>
  <cp:revision>59</cp:revision>
  <dcterms:created xsi:type="dcterms:W3CDTF">2023-02-08T14:52:13Z</dcterms:created>
  <dcterms:modified xsi:type="dcterms:W3CDTF">2023-03-27T06:38:27Z</dcterms:modified>
</cp:coreProperties>
</file>