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64" r:id="rId5"/>
    <p:sldId id="274" r:id="rId6"/>
    <p:sldId id="275" r:id="rId7"/>
    <p:sldId id="278" r:id="rId8"/>
    <p:sldId id="279" r:id="rId9"/>
    <p:sldId id="280" r:id="rId10"/>
    <p:sldId id="267" r:id="rId11"/>
    <p:sldId id="260" r:id="rId12"/>
    <p:sldId id="263" r:id="rId13"/>
    <p:sldId id="261" r:id="rId14"/>
    <p:sldId id="268" r:id="rId15"/>
    <p:sldId id="277" r:id="rId16"/>
    <p:sldId id="276" r:id="rId17"/>
    <p:sldId id="271" r:id="rId18"/>
    <p:sldId id="269" r:id="rId19"/>
    <p:sldId id="270" r:id="rId20"/>
    <p:sldId id="273" r:id="rId21"/>
    <p:sldId id="281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27.06.2008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2830" y="1916832"/>
            <a:ext cx="642515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Проявление детской инициативы и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самостоятельности в свободной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деятельности детей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по выбору и интересам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5805264"/>
            <a:ext cx="40190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Марина Юрьевна </a:t>
            </a:r>
            <a:r>
              <a:rPr lang="ru-RU" sz="2800" dirty="0" err="1" smtClean="0">
                <a:solidFill>
                  <a:srgbClr val="000066"/>
                </a:solidFill>
                <a:latin typeface="Monotype Corsiva" panose="03010101010201010101" pitchFamily="66" charset="0"/>
              </a:rPr>
              <a:t>Жибинова</a:t>
            </a:r>
            <a:endParaRPr lang="ru-RU" sz="2800" dirty="0" smtClean="0">
              <a:solidFill>
                <a:srgbClr val="000066"/>
              </a:solidFill>
              <a:latin typeface="Monotype Corsiva" panose="03010101010201010101" pitchFamily="66" charset="0"/>
            </a:endParaRPr>
          </a:p>
          <a:p>
            <a:r>
              <a:rPr lang="ru-RU" sz="2800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Ольга Алексеевна Родионова</a:t>
            </a:r>
            <a:endParaRPr lang="ru-RU" sz="2800" dirty="0">
              <a:solidFill>
                <a:srgbClr val="000066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43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79512" y="188640"/>
            <a:ext cx="8784976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Для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 чего детям нужна свободная игра?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  <a:tabLst/>
              <a:defRPr/>
            </a:pPr>
            <a:r>
              <a:rPr lang="ru-RU" sz="2400" baseline="0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 процессе свободной игры у ребенка развиваются: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  <a:tabLst/>
              <a:defRPr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Навыки социального взаимодействия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Творческие способности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  <a:tabLst/>
              <a:defRPr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Способность самостоятельно принимать решения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Умение быстро адаптироваться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 к изменениям в жизни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  <a:tabLst/>
              <a:defRPr/>
            </a:pPr>
            <a:r>
              <a:rPr lang="ru-RU" sz="2400" baseline="0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Умение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 найти выход из сложных ситуаций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esktop\ПЕД,СОВЕТ НОЯБРЬ 2023\фото\20231108_103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" y="3457854"/>
            <a:ext cx="4516760" cy="3387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ЕД,СОВЕТ НОЯБРЬ 2023\фото\20231108_1048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41" y="3457854"/>
            <a:ext cx="4516760" cy="3387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37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508" y="116632"/>
            <a:ext cx="8856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Существует шесть принципов моделирования самостоятельной детской деятельности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Учёт возрастных и индивидуальных особенностей детей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взаимодействие ДОУ и семьи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создание оптимальных условий для самостоятельной деятельности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организация самостоятельной деятельности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принцип посильный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Принцип поощрения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514" y="2996952"/>
            <a:ext cx="8748972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b="1" dirty="0">
                <a:solidFill>
                  <a:srgbClr val="002060"/>
                </a:solidFill>
                <a:latin typeface="Monotype Corsiva" pitchFamily="66" charset="0"/>
              </a:rPr>
              <a:t>Во время самостоятельной деятельности ребёнок может: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Monotype Corsiva" pitchFamily="66" charset="0"/>
              </a:rPr>
              <a:t>Рассматривать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Monotype Corsiva" pitchFamily="66" charset="0"/>
              </a:rPr>
              <a:t>Исследовать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Monotype Corsiva" pitchFamily="66" charset="0"/>
              </a:rPr>
              <a:t>Ошибаться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Monotype Corsiva" pitchFamily="66" charset="0"/>
              </a:rPr>
              <a:t>Пробовать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Monotype Corsiva" pitchFamily="66" charset="0"/>
              </a:rPr>
              <a:t>Думать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Monotype Corsiva" pitchFamily="66" charset="0"/>
              </a:rPr>
              <a:t>Сомневаться 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Monotype Corsiva" pitchFamily="66" charset="0"/>
              </a:rPr>
              <a:t>Обращаться за помощью к другим детям и взрослым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Monotype Corsiva" pitchFamily="66" charset="0"/>
              </a:rPr>
              <a:t>Экспериментировать с разными материалами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Monotype Corsiva" pitchFamily="66" charset="0"/>
              </a:rPr>
              <a:t>Зарисовывать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Monotype Corsiva" pitchFamily="66" charset="0"/>
              </a:rPr>
              <a:t>Демонстрировать свои успехи.</a:t>
            </a:r>
          </a:p>
        </p:txBody>
      </p:sp>
    </p:spTree>
    <p:extLst>
      <p:ext uri="{BB962C8B-B14F-4D97-AF65-F5344CB8AC3E}">
        <p14:creationId xmlns:p14="http://schemas.microsoft.com/office/powerpoint/2010/main" val="405812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02480" y="246976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</a:rPr>
              <a:t>Самостоятельная деятельность детей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61986" y="1268760"/>
            <a:ext cx="7467600" cy="483916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0000"/>
              <a:buFont typeface="Wingdings 2"/>
              <a:buChar char=""/>
              <a:tabLst/>
              <a:defRPr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</a:rPr>
              <a:t>иды деятельности, в которых может состояться самостоятельная деятельность детей.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347864" y="3429000"/>
            <a:ext cx="2438582" cy="1571636"/>
          </a:xfrm>
          <a:prstGeom prst="ellipse">
            <a:avLst/>
          </a:prstGeom>
          <a:solidFill>
            <a:srgbClr val="4F81BD"/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Самостоятельная деятельность детей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857620" y="2298576"/>
            <a:ext cx="1357322" cy="914400"/>
          </a:xfrm>
          <a:prstGeom prst="ellipse">
            <a:avLst/>
          </a:prstGeom>
          <a:solidFill>
            <a:srgbClr val="4F81BD"/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Сюжетные игры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786446" y="2500306"/>
            <a:ext cx="2143140" cy="928694"/>
          </a:xfrm>
          <a:prstGeom prst="ellipse">
            <a:avLst/>
          </a:prstGeom>
          <a:solidFill>
            <a:srgbClr val="4F81BD"/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Театрализованная деятельность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715140" y="3643314"/>
            <a:ext cx="1785950" cy="1000132"/>
          </a:xfrm>
          <a:prstGeom prst="ellipse">
            <a:avLst/>
          </a:prstGeom>
          <a:solidFill>
            <a:srgbClr val="4F81BD"/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Трудовая деятельность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000760" y="5572140"/>
            <a:ext cx="1700218" cy="857256"/>
          </a:xfrm>
          <a:prstGeom prst="ellipse">
            <a:avLst/>
          </a:prstGeom>
          <a:solidFill>
            <a:srgbClr val="4F81BD"/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Игры драматизации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72488" y="5639925"/>
            <a:ext cx="1727585" cy="928694"/>
          </a:xfrm>
          <a:prstGeom prst="ellipse">
            <a:avLst/>
          </a:prstGeom>
          <a:solidFill>
            <a:srgbClr val="4F81BD"/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ИЗО-деятельность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99592" y="5500702"/>
            <a:ext cx="1672144" cy="928694"/>
          </a:xfrm>
          <a:prstGeom prst="ellipse">
            <a:avLst/>
          </a:prstGeom>
          <a:solidFill>
            <a:srgbClr val="4F81BD"/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Музыкальная деятельность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51520" y="3786190"/>
            <a:ext cx="2105902" cy="857256"/>
          </a:xfrm>
          <a:prstGeom prst="ellipse">
            <a:avLst/>
          </a:prstGeom>
          <a:solidFill>
            <a:srgbClr val="4F81BD"/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Художественно-речевая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деятельность.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71538" y="2357430"/>
            <a:ext cx="2200284" cy="1214446"/>
          </a:xfrm>
          <a:prstGeom prst="ellipse">
            <a:avLst/>
          </a:prstGeom>
          <a:solidFill>
            <a:srgbClr val="4F81BD"/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самостоятельная двигательная активность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643570" y="4214818"/>
            <a:ext cx="107157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7"/>
          </p:cNvCxnSpPr>
          <p:nvPr/>
        </p:nvCxnSpPr>
        <p:spPr>
          <a:xfrm flipV="1">
            <a:off x="5429324" y="3212977"/>
            <a:ext cx="510828" cy="44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5"/>
          </p:cNvCxnSpPr>
          <p:nvPr/>
        </p:nvCxnSpPr>
        <p:spPr>
          <a:xfrm>
            <a:off x="5429324" y="4770475"/>
            <a:ext cx="942876" cy="8731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572000" y="5000636"/>
            <a:ext cx="0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1"/>
          </p:cNvCxnSpPr>
          <p:nvPr/>
        </p:nvCxnSpPr>
        <p:spPr>
          <a:xfrm flipH="1" flipV="1">
            <a:off x="3131840" y="3212977"/>
            <a:ext cx="573146" cy="44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6" idx="3"/>
          </p:cNvCxnSpPr>
          <p:nvPr/>
        </p:nvCxnSpPr>
        <p:spPr>
          <a:xfrm flipH="1">
            <a:off x="2483768" y="4770475"/>
            <a:ext cx="1221218" cy="962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6" idx="2"/>
          </p:cNvCxnSpPr>
          <p:nvPr/>
        </p:nvCxnSpPr>
        <p:spPr>
          <a:xfrm flipH="1">
            <a:off x="2357422" y="4214818"/>
            <a:ext cx="9904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Прямая со стрелкой 2051"/>
          <p:cNvCxnSpPr/>
          <p:nvPr/>
        </p:nvCxnSpPr>
        <p:spPr>
          <a:xfrm flipV="1">
            <a:off x="4572000" y="321297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12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323528" y="188640"/>
            <a:ext cx="8568952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926" y="188640"/>
            <a:ext cx="813690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ебенок 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овладевает основными культурными способами деятельности, проявляет инициативу и самостоятельность в разных видах деятельности - игре, общении, познавательно- исследовательской деятельности, конструировании и др.; способен выбирать себе род занятий, участников по совместной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деятельности.</a:t>
            </a:r>
            <a:endParaRPr lang="ru-RU" sz="2800" dirty="0">
              <a:solidFill>
                <a:srgbClr val="00206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Инициативные дети: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задают тон в игре,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неистощимы в придумывании сюжета,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инициативны в выборе видов и содержания труда,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часто 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задают вопросы,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способны предложить свои варианты выполнения задания,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берут на себя лидерские функции.</a:t>
            </a: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25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266083" y="1196752"/>
            <a:ext cx="8640960" cy="6120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  <a:tabLst/>
              <a:defRPr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Важно</a:t>
            </a:r>
            <a:r>
              <a:rPr lang="ru-RU" sz="2400" dirty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 создать условия, способствующие принятию детьми решений, выражения своих чувств и мыслей (утренний сбор, стена приветствия, доска выбора)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Однако полноценной развивающей среды и партнерской позиции взрослого не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достаточно, чтобы поддержать инициативу. Для поддержания детской инициативы следует регулярно создавать ситуации в которых дошкольники учатся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 совершать выбор и обосновывать его.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508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Стена приветствия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User\Desktop\ПЕД,СОВЕТ НОЯБРЬ 2023\фото\20231120_1005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099281"/>
            <a:ext cx="4105551" cy="5474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ЕД,СОВЕТ НОЯБРЬ 2023\фото\20231120_1007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99281"/>
            <a:ext cx="4078384" cy="5437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490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508" y="116632"/>
            <a:ext cx="8856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Д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оска выбора – это один из 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вариантов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организации 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самостоятельной деятельности детей.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ser\Desktop\ПЕД,СОВЕТ НОЯБРЬ 2023\фото\20230906_1024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2" y="2348880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ЕД,СОВЕТ НОЯБРЬ 2023\фото\20231003_0902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08" y="2348880"/>
            <a:ext cx="4496241" cy="3372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17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ПЕД,СОВЕТ НОЯБРЬ 2023\фото\20231005_09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3448"/>
            <a:ext cx="4300736" cy="322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ЕД,СОВЕТ НОЯБРЬ 2023\фото\20231011_0907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30" y="203448"/>
            <a:ext cx="4325294" cy="3243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ПЕД,СОВЕТ НОЯБРЬ 2023\фото\20231017_0806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29162"/>
            <a:ext cx="4300736" cy="322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ПЕД,СОВЕТ НОЯБРЬ 2023\фото\20231017_0956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30" y="3629161"/>
            <a:ext cx="4325294" cy="3243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17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ПЕД,СОВЕТ НОЯБРЬ 2023\фото\20231023_094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9" y="33793"/>
            <a:ext cx="4334922" cy="3251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ЕД,СОВЕТ НОЯБРЬ 2023\фото\20231023_0940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49" y="33793"/>
            <a:ext cx="4334922" cy="3251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ПЕД,СОВЕТ НОЯБРЬ 2023\фото\20231103_1634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9" y="3457560"/>
            <a:ext cx="4380938" cy="3285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ПЕД,СОВЕТ НОЯБРЬ 2023\фото\20231108_0817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49" y="3457560"/>
            <a:ext cx="4380938" cy="3285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39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ПЕД,СОВЕТ НОЯБРЬ 2023\фото\20231108_103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" y="188640"/>
            <a:ext cx="4204725" cy="3153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ЕД,СОВЕТ НОЯБРЬ 2023\фото\20231108_104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04725" cy="3153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ПЕД,СОВЕТ НОЯБРЬ 2023\фото\20231108_1056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" y="3645024"/>
            <a:ext cx="4204725" cy="3153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ПЕД,СОВЕТ НОЯБРЬ 2023\фото\20231108_1056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2" y="3611191"/>
            <a:ext cx="4228727" cy="3171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17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508" y="116632"/>
            <a:ext cx="88569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Образовательная программа предполагает построение образовательного процесса на адекватных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возрасту 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формах работы с детьми.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C:\Users\User\Desktop\ПЕД,СОВЕТ НОЯБРЬ 2023\фото\20231017_0957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7164288" cy="537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690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ПЕД,СОВЕТ НОЯБРЬ 2023\фото\20231108_1056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166402"/>
            <a:ext cx="4345037" cy="325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ЕД,СОВЕТ НОЯБРЬ 2023\фото\20231108_1056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72" y="170222"/>
            <a:ext cx="4345037" cy="325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ПЕД,СОВЕТ НОЯБРЬ 2023\фото\20231108_1056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3455588"/>
            <a:ext cx="4345037" cy="325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ПЕД,СОВЕТ НОЯБРЬ 2023\фото\20231116_0921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72" y="3425180"/>
            <a:ext cx="4345037" cy="325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17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ПЕД,СОВЕТ НОЯБРЬ 2023\фото\20231116_0921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ЕД,СОВЕТ НОЯБРЬ 2023\фото\20231120_0927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0628"/>
            <a:ext cx="4252731" cy="3189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ПЕД,СОВЕТ НОЯБРЬ 2023\фото\20231120_0928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9628"/>
            <a:ext cx="4464496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ПЕД,СОВЕТ НОЯБРЬ 2023\фото\20231120_0937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9628"/>
            <a:ext cx="4204725" cy="3153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92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User\Desktop\ПЕД,СОВЕТ НОЯБРЬ 2023\фото\20231120_1017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" y="59432"/>
            <a:ext cx="4492757" cy="336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ЕД,СОВЕТ НОЯБРЬ 2023\фото\20231120_0933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4128846" cy="5505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ПЕД,СОВЕТ НОЯБРЬ 2023\фото\20231017_0806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4" y="3375218"/>
            <a:ext cx="4468456" cy="3351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92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85800" y="548681"/>
            <a:ext cx="7772400" cy="1368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Структурные компоненты игры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95536" y="1844824"/>
            <a:ext cx="8568952" cy="3384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умение использовать предметы-заместители;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умение развивать сюжет;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  <a:ea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умение вести ролевой диалог;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  <a:ea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умение выстраивать отношения персонажей.</a:t>
            </a:r>
            <a:endParaRPr kumimoji="0" 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12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685800" y="404665"/>
            <a:ext cx="77724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Условия развития детской игры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4" name="Подзаголовок 3"/>
          <p:cNvSpPr txBox="1">
            <a:spLocks/>
          </p:cNvSpPr>
          <p:nvPr/>
        </p:nvSpPr>
        <p:spPr>
          <a:xfrm>
            <a:off x="395536" y="1844824"/>
            <a:ext cx="828092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развивающая предметная среда  -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78%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наличие опытного игрового партнера, обогащение представлений детей об окружающем их мире, т. е. фактическое обеспечение их содержанием для возможных сюжетов игр –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14%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предоставление времени, наличие доброжелательной обстановки в группе, обсуждение сюжетов и прочее 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Calibri"/>
              </a:rPr>
              <a:t>6 %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2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508" y="116632"/>
            <a:ext cx="88569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Центры активности</a:t>
            </a:r>
          </a:p>
          <a:p>
            <a:endParaRPr lang="ru-RU" sz="2800" dirty="0">
              <a:latin typeface="Monotype Corsiva" pitchFamily="66" charset="0"/>
            </a:endParaRPr>
          </a:p>
          <a:p>
            <a:endParaRPr lang="ru-RU" sz="2800" dirty="0" smtClean="0">
              <a:latin typeface="Monotype Corsiva" pitchFamily="66" charset="0"/>
            </a:endParaRPr>
          </a:p>
        </p:txBody>
      </p:sp>
      <p:pic>
        <p:nvPicPr>
          <p:cNvPr id="2" name="Picture 2" descr="C:\Users\User\Desktop\ПЕД,СОВЕТ НОЯБРЬ 2023\фото уголки\20231031_100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62854"/>
            <a:ext cx="4041314" cy="303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ЕД,СОВЕТ НОЯБРЬ 2023\фото уголки\20231031_100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761498"/>
            <a:ext cx="4041314" cy="3030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ПЕД,СОВЕТ НОЯБРЬ 2023\фото уголки\20231102_1238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75" y="972897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ПЕД,СОВЕТ НОЯБРЬ 2023\фото уголки\20231102_1239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70100"/>
            <a:ext cx="4140460" cy="3105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17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ПЕД,СОВЕТ НОЯБРЬ 2023\фото уголки\20231031_101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" y="30507"/>
            <a:ext cx="3969271" cy="2976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ЕД,СОВЕТ НОЯБРЬ 2023\фото уголки\20231031_101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01" y="30507"/>
            <a:ext cx="4012704" cy="3009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ПЕД,СОВЕТ НОЯБРЬ 2023\фото уголки\20231031_105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" y="3865347"/>
            <a:ext cx="3969271" cy="2976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ПЕД,СОВЕТ НОЯБРЬ 2023\фото уголки\20231031_1213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01" y="3804354"/>
            <a:ext cx="4050594" cy="3037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ПЕД,СОВЕТ НОЯБРЬ 2023\фото уголки\20231031_1100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21" y="2708920"/>
            <a:ext cx="2723357" cy="3631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17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ПЕД,СОВЕТ НОЯБРЬ 2023\фото уголки\20231031_123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96" y="3848472"/>
            <a:ext cx="4012704" cy="3009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ЕД,СОВЕТ НОЯБРЬ 2023\фото уголки\20231031_1046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" y="3848472"/>
            <a:ext cx="4012704" cy="3009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ПЕД,СОВЕТ НОЯБРЬ 2023\фото уголки\20231031_1046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" y="0"/>
            <a:ext cx="2768538" cy="3691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ПЕД,СОВЕТ НОЯБРЬ 2023\фото уголки\20231101_132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80" y="-37444"/>
            <a:ext cx="2796620" cy="3728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ПЕД,СОВЕТ НОЯБРЬ 2023\фото уголки\20231101_1330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94" y="0"/>
            <a:ext cx="2768537" cy="3691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18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ПЕД,СОВЕТ НОЯБРЬ 2023\фото уголки\20231101_132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19303" cy="3014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ПЕД,СОВЕТ НОЯБРЬ 2023\фото уголки\20231101_134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40" y="19757"/>
            <a:ext cx="3992960" cy="2994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ПЕД,СОВЕТ НОЯБРЬ 2023\фото уголки\20231101_1358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40" y="3863279"/>
            <a:ext cx="3992960" cy="2994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ПЕД,СОВЕТ НОЯБРЬ 2023\фото уголки\20231101_1413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" y="3815044"/>
            <a:ext cx="4012162" cy="3009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ПЕД,СОВЕТ НОЯБРЬ 2023\фото уголки\20231101_1429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68" y="2059251"/>
            <a:ext cx="3652664" cy="2739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692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User\Desktop\ПЕД,СОВЕТ НОЯБРЬ 2023\фото уголки\20231101_143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807042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ПЕД,СОВЕТ НОЯБРЬ 2023\фото уголки\20231102_090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8696" cy="3704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ПЕД,СОВЕТ НОЯБРЬ 2023\фото уголки\20231102_0911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07042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ПЕД,СОВЕТ НОЯБРЬ 2023\фото уголки\20231102_0931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84" y="-28560"/>
            <a:ext cx="2800116" cy="373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ПЕД,СОВЕТ НОЯБРЬ 2023\фото уголки\20231102_1014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52" y="22900"/>
            <a:ext cx="2761521" cy="3682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6925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340</Words>
  <Application>Microsoft Office PowerPoint</Application>
  <PresentationFormat>Экран (4:3)</PresentationFormat>
  <Paragraphs>70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dcterms:created xsi:type="dcterms:W3CDTF">2008-06-26T17:11:39Z</dcterms:created>
  <dcterms:modified xsi:type="dcterms:W3CDTF">2008-06-26T17:21:31Z</dcterms:modified>
</cp:coreProperties>
</file>