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5"/>
  </p:notesMasterIdLst>
  <p:sldIdLst>
    <p:sldId id="256" r:id="rId3"/>
    <p:sldId id="306" r:id="rId4"/>
    <p:sldId id="286" r:id="rId5"/>
    <p:sldId id="300" r:id="rId6"/>
    <p:sldId id="301" r:id="rId7"/>
    <p:sldId id="302" r:id="rId8"/>
    <p:sldId id="303" r:id="rId9"/>
    <p:sldId id="304" r:id="rId10"/>
    <p:sldId id="299" r:id="rId11"/>
    <p:sldId id="307" r:id="rId12"/>
    <p:sldId id="308" r:id="rId13"/>
    <p:sldId id="30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9F1E4-8457-436A-BC40-0EBE246FC064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6C367-E220-4B00-80EA-342845471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2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B442-DF17-4EB1-BD43-8615B139AB07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06AC-0166-49B3-BC7E-077BC9A1FE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B442-DF17-4EB1-BD43-8615B139AB07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06AC-0166-49B3-BC7E-077BC9A1F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B442-DF17-4EB1-BD43-8615B139AB07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06AC-0166-49B3-BC7E-077BC9A1F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>
                <a:solidFill>
                  <a:srgbClr val="073E87"/>
                </a:solidFill>
              </a:rPr>
              <a:pPr/>
              <a:t>24.04.2022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84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>
                <a:solidFill>
                  <a:srgbClr val="073E87"/>
                </a:solidFill>
              </a:rPr>
              <a:pPr/>
              <a:t>24.04.2022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34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>
                <a:solidFill>
                  <a:srgbClr val="073E87"/>
                </a:solidFill>
              </a:rPr>
              <a:pPr/>
              <a:t>24.04.2022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97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>
                <a:solidFill>
                  <a:srgbClr val="073E87"/>
                </a:solidFill>
              </a:rPr>
              <a:pPr/>
              <a:t>24.04.2022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83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>
                <a:solidFill>
                  <a:srgbClr val="073E87"/>
                </a:solidFill>
              </a:rPr>
              <a:pPr/>
              <a:t>24.04.2022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84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>
                <a:solidFill>
                  <a:srgbClr val="073E87"/>
                </a:solidFill>
              </a:rPr>
              <a:pPr/>
              <a:t>24.04.2022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33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>
                <a:solidFill>
                  <a:srgbClr val="073E87"/>
                </a:solidFill>
              </a:rPr>
              <a:pPr/>
              <a:t>24.04.2022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20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>
                <a:solidFill>
                  <a:srgbClr val="073E87"/>
                </a:solidFill>
              </a:rPr>
              <a:pPr/>
              <a:t>24.04.2022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2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B442-DF17-4EB1-BD43-8615B139AB07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06AC-0166-49B3-BC7E-077BC9A1FE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>
                <a:solidFill>
                  <a:srgbClr val="073E87"/>
                </a:solidFill>
              </a:rPr>
              <a:pPr/>
              <a:t>24.04.2022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498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>
                <a:solidFill>
                  <a:srgbClr val="073E87"/>
                </a:solidFill>
              </a:rPr>
              <a:pPr/>
              <a:t>24.04.2022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68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1FE7C-4E09-44CA-B670-554E094D23A5}" type="datetimeFigureOut">
              <a:rPr lang="ru-RU" smtClean="0">
                <a:solidFill>
                  <a:srgbClr val="073E87"/>
                </a:solidFill>
              </a:rPr>
              <a:pPr/>
              <a:t>24.04.2022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605F6-280E-47FB-9439-D87C3BF3C45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2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B442-DF17-4EB1-BD43-8615B139AB07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06AC-0166-49B3-BC7E-077BC9A1F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B442-DF17-4EB1-BD43-8615B139AB07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06AC-0166-49B3-BC7E-077BC9A1FE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B442-DF17-4EB1-BD43-8615B139AB07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06AC-0166-49B3-BC7E-077BC9A1FE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B442-DF17-4EB1-BD43-8615B139AB07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06AC-0166-49B3-BC7E-077BC9A1F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B442-DF17-4EB1-BD43-8615B139AB07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06AC-0166-49B3-BC7E-077BC9A1F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B442-DF17-4EB1-BD43-8615B139AB07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06AC-0166-49B3-BC7E-077BC9A1FE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6B442-DF17-4EB1-BD43-8615B139AB07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506AC-0166-49B3-BC7E-077BC9A1FE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56B442-DF17-4EB1-BD43-8615B139AB07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9506AC-0166-49B3-BC7E-077BC9A1FE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1B1FE7C-4E09-44CA-B670-554E094D23A5}" type="datetimeFigureOut">
              <a:rPr lang="ru-RU" smtClean="0">
                <a:solidFill>
                  <a:srgbClr val="073E87"/>
                </a:solidFill>
              </a:rPr>
              <a:pPr/>
              <a:t>24.04.2022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A605F6-280E-47FB-9439-D87C3BF3C45A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8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736" y="2060848"/>
            <a:ext cx="8208912" cy="2533763"/>
          </a:xfrm>
        </p:spPr>
        <p:txBody>
          <a:bodyPr>
            <a:noAutofit/>
          </a:bodyPr>
          <a:lstStyle/>
          <a:p>
            <a:pPr marL="45720" lvl="0" indent="0" algn="ctr">
              <a:spcBef>
                <a:spcPct val="20000"/>
              </a:spcBef>
              <a:buNone/>
            </a:pPr>
            <a:r>
              <a:rPr lang="ru-RU" sz="4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0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Эффективные </a:t>
            </a:r>
            <a:r>
              <a:rPr lang="ru-RU" sz="4400" b="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формы взаимодействия детского </a:t>
            </a:r>
            <a:r>
              <a:rPr lang="ru-RU" sz="4400" b="0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4400" b="0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4400" b="0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сада </a:t>
            </a:r>
            <a:r>
              <a:rPr lang="ru-RU" sz="4400" b="0" dirty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4400" b="0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семьи</a:t>
            </a:r>
            <a:r>
              <a:rPr lang="ru-RU" sz="44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211960" y="5085184"/>
            <a:ext cx="4536504" cy="125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Заместитель </a:t>
            </a:r>
            <a:r>
              <a:rPr lang="ru-RU" sz="2000" b="1" dirty="0" smtClean="0"/>
              <a:t>заведующего </a:t>
            </a:r>
            <a:r>
              <a:rPr lang="ru-RU" sz="2000" b="1" dirty="0" smtClean="0"/>
              <a:t>по ВОР </a:t>
            </a:r>
            <a:r>
              <a:rPr lang="ru-RU" sz="2000" b="1" dirty="0" err="1" smtClean="0"/>
              <a:t>Чернобаева</a:t>
            </a:r>
            <a:r>
              <a:rPr lang="ru-RU" sz="2000" b="1" dirty="0" smtClean="0"/>
              <a:t> Татьяна Викторовна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2000" b="1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08444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Итоговый семинар районной площадки </a:t>
            </a:r>
          </a:p>
          <a:p>
            <a:pPr marL="0" indent="0" algn="ctr">
              <a:buNone/>
            </a:pP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базе МБДОУ </a:t>
            </a:r>
            <a:r>
              <a:rPr lang="ru-RU" sz="240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Курагинский</a:t>
            </a: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сад №</a:t>
            </a: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8</a:t>
            </a:r>
          </a:p>
          <a:p>
            <a:pPr marL="0" indent="0" algn="ctr">
              <a:buNone/>
            </a:pPr>
            <a:r>
              <a:rPr lang="ru-RU" sz="24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«Лесная сказка» комбинированного вида </a:t>
            </a:r>
            <a:endParaRPr lang="ru-RU" sz="240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Font typeface="Georgia" pitchFamily="18" charset="0"/>
              <a:buNone/>
            </a:pPr>
            <a:endParaRPr lang="ru-RU" sz="35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57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23581"/>
            <a:ext cx="705678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0" dirty="0" smtClean="0">
                <a:latin typeface="SBSansText-Regular"/>
              </a:rPr>
              <a:t>С </a:t>
            </a:r>
            <a:r>
              <a:rPr lang="ru-RU" sz="2800" b="0" dirty="0">
                <a:latin typeface="SBSansText-Regular"/>
              </a:rPr>
              <a:t>учётом </a:t>
            </a:r>
            <a:r>
              <a:rPr lang="ru-RU" sz="2800" b="0" dirty="0" smtClean="0">
                <a:latin typeface="SBSansText-Regular"/>
              </a:rPr>
              <a:t>вызовов </a:t>
            </a:r>
            <a:r>
              <a:rPr lang="en-US" sz="2800" b="0" dirty="0" smtClean="0">
                <a:latin typeface="SBSansText-Regular"/>
              </a:rPr>
              <a:t>XXI </a:t>
            </a:r>
            <a:r>
              <a:rPr lang="ru-RU" sz="2800" b="0" dirty="0" smtClean="0">
                <a:latin typeface="SBSansText-Regular"/>
              </a:rPr>
              <a:t>века и развития </a:t>
            </a:r>
            <a:r>
              <a:rPr lang="ru-RU" sz="2800" b="0" dirty="0">
                <a:latin typeface="SBSansText-Regular"/>
              </a:rPr>
              <a:t>инклюзивной </a:t>
            </a:r>
            <a:r>
              <a:rPr lang="ru-RU" sz="2800" b="0" dirty="0" smtClean="0">
                <a:latin typeface="SBSansText-Regular"/>
              </a:rPr>
              <a:t>среды в детском саду </a:t>
            </a:r>
            <a:br>
              <a:rPr lang="ru-RU" sz="2800" b="0" dirty="0" smtClean="0">
                <a:latin typeface="SBSansText-Regular"/>
              </a:rPr>
            </a:br>
            <a:r>
              <a:rPr lang="ru-RU" sz="2800" dirty="0" smtClean="0"/>
              <a:t>К переменам с педагогами практиками</a:t>
            </a:r>
            <a:endParaRPr lang="ru-RU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5" y="1268760"/>
            <a:ext cx="1945272" cy="17000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33056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59" y="1196752"/>
            <a:ext cx="6411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BSansText-Regular"/>
              </a:rPr>
              <a:t>Чтобы выбор направления работы на предстоящие 3 года превратился </a:t>
            </a:r>
            <a:r>
              <a:rPr lang="ru-RU" dirty="0">
                <a:latin typeface="SBSansText-Regular"/>
              </a:rPr>
              <a:t>в осознанную и ответственную </a:t>
            </a:r>
            <a:r>
              <a:rPr lang="ru-RU" dirty="0" smtClean="0">
                <a:latin typeface="SBSansText-Regular"/>
              </a:rPr>
              <a:t>позицию, мы создадим условия для обучения педагогов,</a:t>
            </a:r>
            <a:r>
              <a:rPr lang="ru-RU" dirty="0">
                <a:latin typeface="SBSansText-Regular"/>
              </a:rPr>
              <a:t> </a:t>
            </a:r>
            <a:r>
              <a:rPr lang="ru-RU" dirty="0" smtClean="0">
                <a:latin typeface="SBSansText-Regular"/>
              </a:rPr>
              <a:t>для </a:t>
            </a:r>
            <a:r>
              <a:rPr lang="ru-RU" dirty="0">
                <a:latin typeface="SBSansText-Regular"/>
              </a:rPr>
              <a:t>того чтобы </a:t>
            </a:r>
            <a:r>
              <a:rPr lang="ru-RU" dirty="0" smtClean="0">
                <a:latin typeface="SBSansText-Regular"/>
              </a:rPr>
              <a:t>работать </a:t>
            </a:r>
            <a:r>
              <a:rPr lang="ru-RU" dirty="0">
                <a:latin typeface="SBSansText-Regular"/>
              </a:rPr>
              <a:t>в новой </a:t>
            </a:r>
            <a:r>
              <a:rPr lang="ru-RU" dirty="0" smtClean="0">
                <a:latin typeface="SBSansText-Regular"/>
              </a:rPr>
              <a:t>парадигме образования </a:t>
            </a:r>
            <a:r>
              <a:rPr lang="ru-RU" dirty="0">
                <a:latin typeface="SBSansText-Regular"/>
              </a:rPr>
              <a:t>и развивать личностный потенциал </a:t>
            </a:r>
            <a:r>
              <a:rPr lang="ru-RU" dirty="0" smtClean="0">
                <a:latin typeface="SBSansText-Regular"/>
              </a:rPr>
              <a:t>детей. Педагоги </a:t>
            </a:r>
            <a:r>
              <a:rPr lang="ru-RU" dirty="0">
                <a:latin typeface="SBSansText-Regular"/>
              </a:rPr>
              <a:t>акцентируют внимание </a:t>
            </a:r>
            <a:r>
              <a:rPr lang="ru-RU" dirty="0" smtClean="0">
                <a:latin typeface="SBSansText-Regular"/>
              </a:rPr>
              <a:t>в своей </a:t>
            </a:r>
            <a:r>
              <a:rPr lang="ru-RU" dirty="0">
                <a:latin typeface="SBSansText-Regular"/>
              </a:rPr>
              <a:t>деятельности на социально-эмоциональном </a:t>
            </a:r>
            <a:r>
              <a:rPr lang="ru-RU" dirty="0" smtClean="0">
                <a:latin typeface="SBSansText-Regular"/>
              </a:rPr>
              <a:t>развитии ребенка, мотивации</a:t>
            </a:r>
            <a:r>
              <a:rPr lang="ru-RU" dirty="0">
                <a:latin typeface="SBSansText-Regular"/>
              </a:rPr>
              <a:t>, жизнестойкости, </a:t>
            </a:r>
            <a:r>
              <a:rPr lang="ru-RU" dirty="0" err="1">
                <a:latin typeface="SBSansText-Regular"/>
              </a:rPr>
              <a:t>рефлексивности</a:t>
            </a:r>
            <a:r>
              <a:rPr lang="ru-RU" dirty="0">
                <a:latin typeface="SBSansText-Regular"/>
              </a:rPr>
              <a:t>, культуре мышления </a:t>
            </a:r>
            <a:r>
              <a:rPr lang="ru-RU" dirty="0" smtClean="0">
                <a:latin typeface="SBSansText-Regular"/>
              </a:rPr>
              <a:t>и </a:t>
            </a:r>
            <a:r>
              <a:rPr lang="ru-RU" dirty="0" err="1" smtClean="0">
                <a:latin typeface="SBSansText-Regular"/>
              </a:rPr>
              <a:t>метапознании</a:t>
            </a:r>
            <a:r>
              <a:rPr lang="ru-RU" dirty="0" smtClean="0">
                <a:latin typeface="SBSansText-Regular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2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4372168"/>
            <a:ext cx="80542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не знаем что будет дальше. Ребенок быстрее адаптируется, он не может грешить или делать неправильно, он не знает 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просто живут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сейчас!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воспитывающим взрослым, надо им помочь карабкаться вверх, в будущее, поэтому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вошли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новый проект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3781800" cy="34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90872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dirty="0">
                <a:latin typeface="Times New Roman"/>
                <a:ea typeface="Calibri"/>
              </a:rPr>
              <a:t>«Я считаю, что мы движемся в общество, в котором идеологии прошлого, определяющие развитие человечества, существовать в чистом виде не </a:t>
            </a:r>
            <a:r>
              <a:rPr lang="ru-RU" sz="2400" b="1" dirty="0" smtClean="0">
                <a:latin typeface="Times New Roman"/>
                <a:ea typeface="Calibri"/>
              </a:rPr>
              <a:t>будут!»</a:t>
            </a:r>
          </a:p>
          <a:p>
            <a:pPr algn="r"/>
            <a:r>
              <a:rPr lang="ru-RU" dirty="0"/>
              <a:t>Павел Лукша член экспертного совета Агентства стратегических </a:t>
            </a:r>
            <a:r>
              <a:rPr lang="ru-RU" dirty="0" smtClean="0"/>
              <a:t>инициатив </a:t>
            </a:r>
            <a:r>
              <a:rPr lang="ru-RU" dirty="0"/>
              <a:t>Московской </a:t>
            </a:r>
            <a:r>
              <a:rPr lang="ru-RU" dirty="0" smtClean="0"/>
              <a:t>школы </a:t>
            </a:r>
            <a:r>
              <a:rPr lang="ru-RU" dirty="0"/>
              <a:t>управления </a:t>
            </a:r>
            <a:r>
              <a:rPr lang="ru-RU" dirty="0" err="1"/>
              <a:t>Сколково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0780" y="3861048"/>
            <a:ext cx="2741099" cy="328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там в будущем?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19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0174"/>
            <a:ext cx="6400800" cy="323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36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6766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ТВОРЧЕСКОЙ ГРУППЫ ПО ВЗАИМОДЕЙСТВИЮ С РОДИТЕЛЯМИ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315616"/>
            <a:ext cx="2664296" cy="11772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клуб, родительский комитет </a:t>
            </a:r>
            <a:r>
              <a:rPr lang="ru-RU" sz="2000" b="1" dirty="0" smtClean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сада</a:t>
            </a:r>
            <a:endParaRPr lang="ru-RU" sz="2000" b="1" dirty="0">
              <a:solidFill>
                <a:srgbClr val="073E8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9732" y="1349876"/>
            <a:ext cx="2376264" cy="8575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Заведующий, воспитатели</a:t>
            </a:r>
            <a:endParaRPr lang="ru-RU" sz="2000" b="1" dirty="0">
              <a:solidFill>
                <a:srgbClr val="073E8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6176" y="1349876"/>
            <a:ext cx="2334920" cy="85759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Узкие специалисты</a:t>
            </a:r>
            <a:endParaRPr lang="ru-RU" sz="2000" b="1" dirty="0">
              <a:solidFill>
                <a:srgbClr val="073E8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82704" y="2522318"/>
            <a:ext cx="823592" cy="9784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1009">
            <a:off x="2757053" y="2368003"/>
            <a:ext cx="877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5958">
            <a:off x="5865608" y="2369954"/>
            <a:ext cx="8778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3233748" y="3391483"/>
            <a:ext cx="3108554" cy="1192608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клуба, творческая группа 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3748" y="4595830"/>
            <a:ext cx="3108554" cy="11401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работы площадки</a:t>
            </a:r>
            <a:endParaRPr lang="ru-RU" sz="2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4091"/>
            <a:ext cx="1941094" cy="194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59695"/>
            <a:ext cx="252335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6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Инновационные </a:t>
            </a:r>
            <a:r>
              <a:rPr lang="ru-RU" sz="2800" dirty="0">
                <a:effectLst/>
                <a:latin typeface="Times New Roman"/>
                <a:ea typeface="Times New Roman"/>
              </a:rPr>
              <a:t>формы и методы взаимодействия с родителями</a:t>
            </a:r>
            <a:r>
              <a:rPr lang="ru-RU" sz="2800" b="0" dirty="0" smtClean="0">
                <a:effectLst/>
              </a:rPr>
              <a:t> 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564904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/>
                <a:ea typeface="Times New Roman"/>
              </a:rPr>
              <a:t>Решить проблему </a:t>
            </a:r>
            <a:r>
              <a:rPr lang="ru-RU" sz="2400" dirty="0" err="1">
                <a:latin typeface="Times New Roman"/>
                <a:ea typeface="Times New Roman"/>
              </a:rPr>
              <a:t>инновационно</a:t>
            </a:r>
            <a:r>
              <a:rPr lang="ru-RU" sz="2400" dirty="0">
                <a:latin typeface="Times New Roman"/>
                <a:ea typeface="Times New Roman"/>
              </a:rPr>
              <a:t> – значит изменить систему работы ДОУ с родителями, привести ее в соответствие с желаемой моделью. Если изменения будут носить качественный характер, то в результате решения проблемы произойдет рост профессиональной компетентности педагогов и повысится качество образования дошкольников нашего детского сада. Так как </a:t>
            </a:r>
            <a:r>
              <a:rPr lang="ru-RU" sz="2400" dirty="0" smtClean="0">
                <a:latin typeface="Times New Roman"/>
                <a:ea typeface="Times New Roman"/>
              </a:rPr>
              <a:t>детский сад </a:t>
            </a:r>
            <a:r>
              <a:rPr lang="ru-RU" sz="2400" dirty="0">
                <a:latin typeface="Times New Roman"/>
                <a:ea typeface="Times New Roman"/>
              </a:rPr>
              <a:t>– это открытая площадка для обмена полученного продукта (результата), </a:t>
            </a:r>
            <a:r>
              <a:rPr lang="ru-RU" sz="2400" dirty="0" smtClean="0">
                <a:latin typeface="Times New Roman"/>
                <a:ea typeface="Times New Roman"/>
              </a:rPr>
              <a:t>то </a:t>
            </a:r>
            <a:r>
              <a:rPr lang="ru-RU" sz="2400" dirty="0" smtClean="0">
                <a:latin typeface="Times New Roman"/>
                <a:ea typeface="Times New Roman"/>
              </a:rPr>
              <a:t>в течении </a:t>
            </a:r>
            <a:r>
              <a:rPr lang="ru-RU" sz="2400" dirty="0" smtClean="0">
                <a:latin typeface="Times New Roman"/>
                <a:ea typeface="Times New Roman"/>
              </a:rPr>
              <a:t>трех лет мы </a:t>
            </a:r>
            <a:r>
              <a:rPr lang="ru-RU" sz="2400" dirty="0" smtClean="0">
                <a:latin typeface="Times New Roman"/>
                <a:ea typeface="Times New Roman"/>
              </a:rPr>
              <a:t>на семинарах </a:t>
            </a:r>
            <a:r>
              <a:rPr lang="ru-RU" sz="2400" dirty="0" err="1" smtClean="0">
                <a:latin typeface="Times New Roman"/>
                <a:ea typeface="Times New Roman"/>
              </a:rPr>
              <a:t>представляои</a:t>
            </a:r>
            <a:r>
              <a:rPr lang="ru-RU" sz="2400" dirty="0" smtClean="0">
                <a:latin typeface="Times New Roman"/>
                <a:ea typeface="Times New Roman"/>
              </a:rPr>
              <a:t> практические </a:t>
            </a:r>
            <a:r>
              <a:rPr lang="ru-RU" sz="2400" dirty="0" smtClean="0">
                <a:latin typeface="Times New Roman"/>
                <a:ea typeface="Times New Roman"/>
              </a:rPr>
              <a:t>формы работы в заявленном формате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16139" y="1134031"/>
            <a:ext cx="67278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Инновационные формы предполагают: активную позицию родителей, партнерство с педагогами, инициативность в процессе сотрудничества и побуждения к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действиям,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применение в семейной среде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51" y="980728"/>
            <a:ext cx="2284588" cy="144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046168" cy="114300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Уровень компетентности педагогов 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вопросам взаимодействия с семьей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40859991"/>
              </p:ext>
            </p:extLst>
          </p:nvPr>
        </p:nvGraphicFramePr>
        <p:xfrm>
          <a:off x="395536" y="1412775"/>
          <a:ext cx="8568952" cy="5177587"/>
        </p:xfrm>
        <a:graphic>
          <a:graphicData uri="http://schemas.openxmlformats.org/drawingml/2006/table">
            <a:tbl>
              <a:tblPr/>
              <a:tblGrid>
                <a:gridCol w="6465369"/>
                <a:gridCol w="2103583"/>
              </a:tblGrid>
              <a:tr h="6028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Качественные характеристики проявления умений 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Уровни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142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процессе деятельности воспитателя, указанные умения и навыки проявляются ярко, устойчиво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Оптимальный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142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процессе деятельности воспитателя, указанные умения и навыки проявляются в достаточной степени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Допустимый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372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Воспитатель испытывает недостаток указанных умений и навыков, что создает проблемы в процессе его практической деятельности по взаимодействию с родителями  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Критический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97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Критерий 1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Уровень планирования и реализации действий, обеспечивающих включение семей в образовательный процесс ДОУ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8568952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Показатели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1.	Умение планировать собственную деятельность по взаимодействию с семьей на основе анализа предыдущей деятельности, интересов и потребностей семей.</a:t>
            </a: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2.	Умение применять на практике методики психолого-педагогической диагностики:  выявлять достоинства воспитательных воздействий конкретной семьи, ее «проблемное поле», причины низкого (высокого) воспитательного потенциала семьи.</a:t>
            </a: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3.	Умение строить оптимальные взаимоотношения с родителями на основе сотрудничества и взаимодействия.</a:t>
            </a: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4.	Умение организовать правовое и психолого-педагогическое просвещение родителей, выбрать соответствующие целям формы организации, методы и приемы.</a:t>
            </a: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5.	Умение вовлечь родителей в образовательный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процесс.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6.	Умение выявить и обобщить свой педагогический опыт, оформить методические разработки.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180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496944" cy="11430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400" i="1" dirty="0">
                <a:latin typeface="Times New Roman"/>
                <a:ea typeface="Times New Roman"/>
              </a:rPr>
              <a:t>Критерий 2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i="1" dirty="0">
                <a:latin typeface="Times New Roman"/>
                <a:ea typeface="Times New Roman"/>
              </a:rPr>
              <a:t>Уровень </a:t>
            </a:r>
            <a:r>
              <a:rPr lang="ru-RU" sz="2400" i="1" dirty="0" err="1">
                <a:latin typeface="Times New Roman"/>
                <a:ea typeface="Times New Roman"/>
              </a:rPr>
              <a:t>сформированности</a:t>
            </a:r>
            <a:r>
              <a:rPr lang="ru-RU" sz="2400" i="1" dirty="0">
                <a:latin typeface="Times New Roman"/>
                <a:ea typeface="Times New Roman"/>
              </a:rPr>
              <a:t>  условий, обеспечивающих включение семей в образовательное пространство ДОУ.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8424936" cy="3474720"/>
          </a:xfrm>
        </p:spPr>
        <p:txBody>
          <a:bodyPr>
            <a:normAutofit fontScale="92500"/>
          </a:bodyPr>
          <a:lstStyle/>
          <a:p>
            <a:pPr marL="45720" indent="0" algn="just">
              <a:spcAft>
                <a:spcPts val="0"/>
              </a:spcAft>
              <a:buNone/>
            </a:pPr>
            <a:r>
              <a:rPr lang="ru-RU" sz="2400" b="1" u="sng" dirty="0" smtClean="0">
                <a:latin typeface="Times New Roman"/>
                <a:ea typeface="Times New Roman"/>
              </a:rPr>
              <a:t>Показатели</a:t>
            </a:r>
            <a:r>
              <a:rPr lang="ru-RU" sz="2400" b="1" u="sng" dirty="0">
                <a:latin typeface="Times New Roman"/>
                <a:ea typeface="Times New Roman"/>
              </a:rPr>
              <a:t>:</a:t>
            </a:r>
            <a:endParaRPr lang="ru-RU" sz="20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1. </a:t>
            </a:r>
            <a:r>
              <a:rPr lang="ru-RU" sz="2400" dirty="0" smtClean="0">
                <a:latin typeface="Times New Roman"/>
                <a:ea typeface="Times New Roman"/>
              </a:rPr>
              <a:t>Наличие </a:t>
            </a:r>
            <a:r>
              <a:rPr lang="ru-RU" sz="2400" dirty="0">
                <a:latin typeface="Times New Roman"/>
                <a:ea typeface="Times New Roman"/>
              </a:rPr>
              <a:t>нормативно - правовых документов, регламентирующих и определяющих функции, права и обязанности семьи и  дошкольного образовательного учреждения;</a:t>
            </a:r>
            <a:endParaRPr lang="ru-RU" sz="20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2. </a:t>
            </a:r>
            <a:r>
              <a:rPr lang="ru-RU" sz="2400" dirty="0" smtClean="0">
                <a:latin typeface="Times New Roman"/>
                <a:ea typeface="Times New Roman"/>
              </a:rPr>
              <a:t>Наличие </a:t>
            </a:r>
            <a:r>
              <a:rPr lang="ru-RU" sz="2400" dirty="0">
                <a:latin typeface="Times New Roman"/>
                <a:ea typeface="Times New Roman"/>
              </a:rPr>
              <a:t>банка данных педагогического опыта семей;</a:t>
            </a:r>
            <a:endParaRPr lang="ru-RU" sz="20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3. </a:t>
            </a:r>
            <a:r>
              <a:rPr lang="ru-RU" sz="2400" dirty="0" smtClean="0">
                <a:latin typeface="Times New Roman"/>
                <a:ea typeface="Times New Roman"/>
              </a:rPr>
              <a:t>Наличие </a:t>
            </a:r>
            <a:r>
              <a:rPr lang="ru-RU" sz="2400" dirty="0">
                <a:latin typeface="Times New Roman"/>
                <a:ea typeface="Times New Roman"/>
              </a:rPr>
              <a:t>методических материалов по вопросам взаимодействия  ДОУ с семьями разных категорий;</a:t>
            </a:r>
            <a:endParaRPr lang="ru-RU" sz="20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dirty="0" smtClean="0">
                <a:latin typeface="Times New Roman"/>
                <a:ea typeface="Times New Roman"/>
              </a:rPr>
              <a:t>4. </a:t>
            </a:r>
            <a:r>
              <a:rPr lang="ru-RU" sz="2400" dirty="0" smtClean="0">
                <a:latin typeface="Times New Roman"/>
                <a:ea typeface="Times New Roman"/>
              </a:rPr>
              <a:t>Наличие </a:t>
            </a:r>
            <a:r>
              <a:rPr lang="ru-RU" sz="2400" dirty="0">
                <a:latin typeface="Times New Roman"/>
                <a:ea typeface="Times New Roman"/>
              </a:rPr>
              <a:t>социологических данных о контингенте семей воспитанников.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205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96944" cy="1143000"/>
          </a:xfrm>
        </p:spPr>
        <p:txBody>
          <a:bodyPr/>
          <a:lstStyle/>
          <a:p>
            <a:pPr marL="45720" indent="0" algn="ctr">
              <a:spcAft>
                <a:spcPts val="0"/>
              </a:spcAft>
              <a:buNone/>
            </a:pPr>
            <a:r>
              <a:rPr lang="ru-RU" sz="2400" i="1" dirty="0">
                <a:latin typeface="Times New Roman"/>
                <a:ea typeface="Times New Roman"/>
              </a:rPr>
              <a:t>Критерий 3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i="1" dirty="0">
                <a:latin typeface="Times New Roman"/>
                <a:ea typeface="Times New Roman"/>
              </a:rPr>
              <a:t>Уровень удовлетворенности родителей качеством образовательных услуг в ДОУ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640960" cy="4968552"/>
          </a:xfrm>
        </p:spPr>
        <p:txBody>
          <a:bodyPr>
            <a:normAutofit fontScale="55000" lnSpcReduction="20000"/>
          </a:bodyPr>
          <a:lstStyle/>
          <a:p>
            <a:pPr marL="45720" indent="0" algn="just">
              <a:spcAft>
                <a:spcPts val="0"/>
              </a:spcAft>
              <a:buNone/>
            </a:pPr>
            <a:r>
              <a:rPr lang="ru-RU" sz="3600" b="1" u="sng" dirty="0" smtClean="0">
                <a:latin typeface="Times New Roman"/>
                <a:ea typeface="Times New Roman"/>
              </a:rPr>
              <a:t>Показатели</a:t>
            </a:r>
            <a:r>
              <a:rPr lang="ru-RU" sz="3600" b="1" u="sng" dirty="0">
                <a:latin typeface="Times New Roman"/>
                <a:ea typeface="Times New Roman"/>
              </a:rPr>
              <a:t>:</a:t>
            </a:r>
            <a:endParaRPr lang="ru-RU" sz="36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1. Полнота 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</a:rPr>
              <a:t>информации о целях и задачах дошкольного образовательного учреждения в области  воспитания,  обучения и оздоровления ребенка.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2. Степень 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</a:rPr>
              <a:t>осведомленности родителей в вопросах  специфики образовательного процесса, достижений и проблем в развитии ребенка, безопасности его пребывания в ДОУ.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3. Информированность 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</a:rPr>
              <a:t>о видах образовательных услуг в ДОУ.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4. Удовлетворенность 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</a:rPr>
              <a:t>стилем взаимоотношений: педагог – родитель; педагог – ребенок.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5. Удовлетворенность 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</a:rPr>
              <a:t>характером воспитания, обучения и оздоровления ребенка в ДОУ.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6. Удовлетворенность 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</a:rPr>
              <a:t>уровнем знаний и умений, получаемых в дошкольном образовательном учреждении.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7. Реализация 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</a:rPr>
              <a:t>потребности в дополнительных образовательных услугах.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8. Возможность 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</a:rPr>
              <a:t>участия в  </a:t>
            </a:r>
            <a:r>
              <a:rPr lang="ru-RU" sz="3600" dirty="0" err="1">
                <a:solidFill>
                  <a:schemeClr val="tx1"/>
                </a:solidFill>
                <a:latin typeface="Times New Roman"/>
                <a:ea typeface="Times New Roman"/>
              </a:rPr>
              <a:t>воспитательно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</a:rPr>
              <a:t>-образовательном процессе ДОУ.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3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9. Удовлетворенность</a:t>
            </a:r>
            <a:r>
              <a:rPr lang="ru-RU" sz="3600" dirty="0">
                <a:solidFill>
                  <a:schemeClr val="tx1"/>
                </a:solidFill>
                <a:latin typeface="Times New Roman"/>
                <a:ea typeface="Times New Roman"/>
              </a:rPr>
              <a:t>  уровнем подготовки ребенка к школе.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0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136904" cy="1143000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400" i="1" dirty="0">
                <a:effectLst/>
                <a:latin typeface="Times New Roman"/>
                <a:ea typeface="Times New Roman"/>
              </a:rPr>
              <a:t>Критерий </a:t>
            </a:r>
            <a:r>
              <a:rPr lang="ru-RU" sz="2400" i="1" dirty="0" smtClean="0">
                <a:effectLst/>
                <a:latin typeface="Times New Roman"/>
                <a:ea typeface="Times New Roman"/>
              </a:rPr>
              <a:t>4</a:t>
            </a:r>
            <a:br>
              <a:rPr lang="ru-RU" sz="2400" i="1" dirty="0" smtClean="0">
                <a:effectLst/>
                <a:latin typeface="Times New Roman"/>
                <a:ea typeface="Times New Roman"/>
              </a:rPr>
            </a:br>
            <a:r>
              <a:rPr lang="ru-RU" sz="2400" i="1" dirty="0" smtClean="0">
                <a:effectLst/>
                <a:latin typeface="Times New Roman"/>
                <a:ea typeface="Times New Roman"/>
              </a:rPr>
              <a:t>Степень </a:t>
            </a:r>
            <a:r>
              <a:rPr lang="ru-RU" sz="2400" i="1" dirty="0">
                <a:effectLst/>
                <a:latin typeface="Times New Roman"/>
                <a:ea typeface="Times New Roman"/>
              </a:rPr>
              <a:t>эффективности взаимодействия дошкольного образовательного учреждения и семьи.</a:t>
            </a:r>
            <a:r>
              <a:rPr lang="ru-RU" sz="4400" dirty="0">
                <a:effectLst/>
                <a:latin typeface="Times New Roman"/>
                <a:ea typeface="Times New Roman"/>
              </a:rPr>
              <a:t/>
            </a:r>
            <a:br>
              <a:rPr lang="ru-RU" sz="4400" dirty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712968" cy="4824536"/>
          </a:xfrm>
        </p:spPr>
        <p:txBody>
          <a:bodyPr>
            <a:normAutofit fontScale="85000" lnSpcReduction="20000"/>
          </a:bodyPr>
          <a:lstStyle/>
          <a:p>
            <a:pPr marL="45720" indent="0" algn="just">
              <a:spcAft>
                <a:spcPts val="0"/>
              </a:spcAft>
              <a:buNone/>
            </a:pPr>
            <a:r>
              <a:rPr lang="ru-RU" sz="2400" b="1" u="sng" dirty="0">
                <a:latin typeface="Times New Roman"/>
                <a:ea typeface="Times New Roman"/>
              </a:rPr>
              <a:t>Показатели:</a:t>
            </a:r>
            <a:endParaRPr lang="ru-RU" sz="20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1. Рост </a:t>
            </a:r>
            <a:r>
              <a:rPr lang="ru-RU" sz="2400" dirty="0">
                <a:latin typeface="Times New Roman"/>
                <a:ea typeface="Times New Roman"/>
              </a:rPr>
              <a:t>воспитательного потенциала семьи.</a:t>
            </a:r>
            <a:endParaRPr lang="ru-RU" sz="20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2. Положительные </a:t>
            </a:r>
            <a:r>
              <a:rPr lang="ru-RU" sz="2400" dirty="0">
                <a:latin typeface="Times New Roman"/>
                <a:ea typeface="Times New Roman"/>
              </a:rPr>
              <a:t>тенденции в изменении характера отношений семьи и ДОУ.</a:t>
            </a:r>
            <a:endParaRPr lang="ru-RU" sz="20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3. Мотивационная </a:t>
            </a:r>
            <a:r>
              <a:rPr lang="ru-RU" sz="2400" dirty="0">
                <a:latin typeface="Times New Roman"/>
                <a:ea typeface="Times New Roman"/>
              </a:rPr>
              <a:t>готовность родителей к самообразованию в вопросах воспитания  и развития детей.</a:t>
            </a:r>
            <a:endParaRPr lang="ru-RU" sz="20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4. Активная </a:t>
            </a:r>
            <a:r>
              <a:rPr lang="ru-RU" sz="2400" dirty="0">
                <a:latin typeface="Times New Roman"/>
                <a:ea typeface="Times New Roman"/>
              </a:rPr>
              <a:t>субъектная позиция родителей.</a:t>
            </a:r>
            <a:endParaRPr lang="ru-RU" sz="20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5. Осознанное </a:t>
            </a:r>
            <a:r>
              <a:rPr lang="ru-RU" sz="2400" dirty="0">
                <a:latin typeface="Times New Roman"/>
                <a:ea typeface="Times New Roman"/>
              </a:rPr>
              <a:t>использование родителями педагогической науки и практики в воспитании детей.</a:t>
            </a:r>
            <a:endParaRPr lang="ru-RU" sz="20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6. Расширение </a:t>
            </a:r>
            <a:r>
              <a:rPr lang="ru-RU" sz="2400" dirty="0">
                <a:latin typeface="Times New Roman"/>
                <a:ea typeface="Times New Roman"/>
              </a:rPr>
              <a:t>спектра совместных дел родителей и педагогического коллектива.</a:t>
            </a:r>
            <a:endParaRPr lang="ru-RU" sz="20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7. Увеличение </a:t>
            </a:r>
            <a:r>
              <a:rPr lang="ru-RU" sz="2400" dirty="0">
                <a:latin typeface="Times New Roman"/>
                <a:ea typeface="Times New Roman"/>
              </a:rPr>
              <a:t>охвата  родителей разнообразными формами сотрудничества.</a:t>
            </a:r>
            <a:endParaRPr lang="ru-RU" sz="20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8. Изменение </a:t>
            </a:r>
            <a:r>
              <a:rPr lang="ru-RU" sz="2400" dirty="0">
                <a:latin typeface="Times New Roman"/>
                <a:ea typeface="Times New Roman"/>
              </a:rPr>
              <a:t>характера  вопросов родителей к воспитателям и специалистам ДОУ (как показатель их педагогической компетентности).</a:t>
            </a:r>
            <a:endParaRPr lang="ru-RU" sz="20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314325" algn="l"/>
              </a:tabLst>
            </a:pPr>
            <a:r>
              <a:rPr lang="ru-RU" sz="2400" dirty="0" smtClean="0">
                <a:latin typeface="Times New Roman"/>
                <a:ea typeface="Times New Roman"/>
              </a:rPr>
              <a:t>9. Рост </a:t>
            </a:r>
            <a:r>
              <a:rPr lang="ru-RU" sz="2400" dirty="0">
                <a:latin typeface="Times New Roman"/>
                <a:ea typeface="Times New Roman"/>
              </a:rPr>
              <a:t>посещаемости родителями мероприятий по педагогическому просвещению и активность их участия в них.</a:t>
            </a:r>
            <a:endParaRPr lang="ru-RU" sz="2000" dirty="0">
              <a:latin typeface="Times New Roman"/>
              <a:ea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9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9617"/>
            <a:ext cx="8140203" cy="6649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165304"/>
            <a:ext cx="511256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3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6932</TotalTime>
  <Words>466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Воздушный поток</vt:lpstr>
      <vt:lpstr>Волна</vt:lpstr>
      <vt:lpstr>«Эффективные формы взаимодействия детского  сада и семьи»</vt:lpstr>
      <vt:lpstr>СТРУКТУРА ТВОРЧЕСКОЙ ГРУППЫ ПО ВЗАИМОДЕЙСТВИЮ С РОДИТЕЛЯМИ</vt:lpstr>
      <vt:lpstr>Инновационные формы и методы взаимодействия с родителями  </vt:lpstr>
      <vt:lpstr>Уровень компетентности педагогов   по вопросам взаимодействия с семьей </vt:lpstr>
      <vt:lpstr>Критерий 1 Уровень планирования и реализации действий, обеспечивающих включение семей в образовательный процесс ДОУ </vt:lpstr>
      <vt:lpstr>Критерий 2 Уровень сформированности  условий, обеспечивающих включение семей в образовательное пространство ДОУ. </vt:lpstr>
      <vt:lpstr>Критерий 3 Уровень удовлетворенности родителей качеством образовательных услуг в ДОУ </vt:lpstr>
      <vt:lpstr>Критерий 4 Степень эффективности взаимодействия дошкольного образовательного учреждения и семьи. </vt:lpstr>
      <vt:lpstr>Презентация PowerPoint</vt:lpstr>
      <vt:lpstr>С учётом вызовов XXI века и развития инклюзивной среды в детском саду  К переменам с педагогами практиками</vt:lpstr>
      <vt:lpstr>Мы не знаем что будет дальше. Ребенок быстрее адаптируется, он не может грешить или делать неправильно, он не знает как развиваться, дети просто живут сегодня и сейчас! Нам, воспитывающим взрослым, надо им помочь карабкаться вверх, в будущее, поэтому мы вошли в новый проект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грамотность как необходимая компетенция всех участников образовательного процесса</dc:title>
  <dc:creator>Admin</dc:creator>
  <cp:lastModifiedBy>5565</cp:lastModifiedBy>
  <cp:revision>149</cp:revision>
  <dcterms:created xsi:type="dcterms:W3CDTF">2020-08-13T08:26:53Z</dcterms:created>
  <dcterms:modified xsi:type="dcterms:W3CDTF">2022-04-24T15:09:08Z</dcterms:modified>
</cp:coreProperties>
</file>