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784976" cy="3960440"/>
          </a:xfrm>
        </p:spPr>
        <p:txBody>
          <a:bodyPr>
            <a:normAutofit/>
          </a:bodyPr>
          <a:lstStyle/>
          <a:p>
            <a:pPr algn="l">
              <a:spcAft>
                <a:spcPts val="750"/>
              </a:spcAft>
            </a:pPr>
            <a:r>
              <a:rPr lang="ru-RU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сравнения ФОП с </a:t>
            </a:r>
            <a:r>
              <a:rPr lang="ru-RU" b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абочей  программой</a:t>
            </a:r>
            <a:r>
              <a:rPr lang="ru-RU" sz="2400" b="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b="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 Физической культуре для детей от 1,5 до 7 лет.</a:t>
            </a:r>
            <a:r>
              <a:rPr lang="ru-RU" sz="2400" b="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8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456" y="3332826"/>
            <a:ext cx="3553504" cy="204039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/>
              <a:t>ФОП                                                                    </a:t>
            </a:r>
            <a:endParaRPr lang="ru-RU" sz="2400" b="1" u="sng" dirty="0">
              <a:latin typeface="Cambria"/>
              <a:ea typeface="Cambria"/>
              <a:cs typeface="Cambria"/>
            </a:endParaRPr>
          </a:p>
          <a:p>
            <a:r>
              <a:rPr lang="ru-RU" sz="2400" dirty="0">
                <a:latin typeface="Cambria"/>
                <a:ea typeface="Cambria"/>
                <a:cs typeface="Cambria"/>
              </a:rPr>
              <a:t>перестроение в колонну по</a:t>
            </a:r>
            <a:r>
              <a:rPr lang="ru-RU" sz="24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400" dirty="0">
                <a:latin typeface="Cambria"/>
                <a:ea typeface="Cambria"/>
                <a:cs typeface="Cambria"/>
              </a:rPr>
              <a:t>два. (не указано на месте или в движении)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3-х лет нет изменений.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3-4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3401511"/>
            <a:ext cx="3816424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РПФК </a:t>
            </a:r>
            <a:endParaRPr lang="ru-RU" sz="2400" b="1" u="sng" dirty="0">
              <a:solidFill>
                <a:prstClr val="black"/>
              </a:solidFill>
              <a:latin typeface="Cambria"/>
              <a:ea typeface="Cambria"/>
              <a:cs typeface="Cambria"/>
            </a:endParaRP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400" dirty="0">
                <a:latin typeface="Times New Roman"/>
                <a:ea typeface="Times New Roman"/>
              </a:rPr>
              <a:t>перестроение в пары на месте.</a:t>
            </a:r>
            <a:endParaRPr lang="ru-RU" sz="2400" b="1" u="sng" dirty="0">
              <a:solidFill>
                <a:prstClr val="black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9612" y="1619315"/>
            <a:ext cx="3940759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9273" lvl="0" algn="just">
              <a:lnSpc>
                <a:spcPts val="1600"/>
              </a:lnSpc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400" b="1" u="sng" dirty="0">
                <a:solidFill>
                  <a:prstClr val="black"/>
                </a:solidFill>
                <a:latin typeface="Cambria"/>
                <a:ea typeface="Cambria"/>
                <a:cs typeface="Cambria"/>
              </a:rPr>
              <a:t>Строевые</a:t>
            </a:r>
            <a:r>
              <a:rPr lang="ru-RU" sz="2400" b="1" u="sng" spc="235" dirty="0">
                <a:solidFill>
                  <a:prstClr val="black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ru-RU" sz="2400" b="1" u="sng" dirty="0">
                <a:solidFill>
                  <a:prstClr val="black"/>
                </a:solidFill>
                <a:latin typeface="Cambria"/>
                <a:ea typeface="Cambria"/>
                <a:cs typeface="Cambria"/>
              </a:rPr>
              <a:t>упражнения</a:t>
            </a:r>
            <a:r>
              <a:rPr lang="ru-RU" sz="2400" b="1" dirty="0">
                <a:solidFill>
                  <a:prstClr val="black"/>
                </a:solidFill>
                <a:latin typeface="Cambria"/>
                <a:ea typeface="Cambria"/>
                <a:cs typeface="Cambria"/>
              </a:rPr>
              <a:t>:</a:t>
            </a:r>
            <a:endParaRPr lang="ru-RU" sz="2400" dirty="0">
              <a:solidFill>
                <a:prstClr val="black"/>
              </a:solidFill>
              <a:latin typeface="Cambria"/>
              <a:ea typeface="Cambria"/>
              <a:cs typeface="Cambria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051720" y="1916832"/>
            <a:ext cx="1440160" cy="115212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916832"/>
            <a:ext cx="1224136" cy="115212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59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89654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Cambria"/>
                <a:ea typeface="Cambria"/>
                <a:cs typeface="Cambria"/>
              </a:rPr>
              <a:t>Повышаются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требования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к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детям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при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выполнении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общеразвивающих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spc="-5" dirty="0">
                <a:latin typeface="Cambria"/>
                <a:ea typeface="Cambria"/>
                <a:cs typeface="Cambria"/>
              </a:rPr>
              <a:t>упражнений.</a:t>
            </a:r>
            <a:r>
              <a:rPr lang="ru-RU" sz="2800" dirty="0">
                <a:latin typeface="Cambria"/>
                <a:ea typeface="Cambria"/>
                <a:cs typeface="Cambria"/>
              </a:rPr>
              <a:t> </a:t>
            </a:r>
            <a:r>
              <a:rPr lang="ru-RU" sz="2800" spc="-5" dirty="0">
                <a:latin typeface="Cambria"/>
                <a:ea typeface="Cambria"/>
                <a:cs typeface="Cambria"/>
              </a:rPr>
              <a:t>Педагог</a:t>
            </a:r>
            <a:r>
              <a:rPr lang="ru-RU" sz="2800" dirty="0">
                <a:latin typeface="Cambria"/>
                <a:ea typeface="Cambria"/>
                <a:cs typeface="Cambria"/>
              </a:rPr>
              <a:t> </a:t>
            </a:r>
            <a:r>
              <a:rPr lang="ru-RU" sz="2800" spc="-5" dirty="0">
                <a:latin typeface="Cambria"/>
                <a:ea typeface="Cambria"/>
                <a:cs typeface="Cambria"/>
              </a:rPr>
              <a:t>предлагает</a:t>
            </a:r>
            <a:r>
              <a:rPr lang="ru-RU" sz="2800" dirty="0">
                <a:latin typeface="Cambria"/>
                <a:ea typeface="Cambria"/>
                <a:cs typeface="Cambria"/>
              </a:rPr>
              <a:t> выполнять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общеразвивающие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упражнения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из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разных исходных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положений,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в разном темпе (медленном,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среднем,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быстром)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с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предметами и без них. </a:t>
            </a:r>
            <a:r>
              <a:rPr lang="ru-RU" sz="2800" b="1" dirty="0">
                <a:latin typeface="Cambria"/>
                <a:ea typeface="Cambria"/>
                <a:cs typeface="Cambria"/>
              </a:rPr>
              <a:t>Разученные</a:t>
            </a:r>
            <a:r>
              <a:rPr lang="ru-RU" sz="2800" b="1" spc="245" dirty="0">
                <a:latin typeface="Cambria"/>
                <a:ea typeface="Cambria"/>
                <a:cs typeface="Cambria"/>
              </a:rPr>
              <a:t> </a:t>
            </a:r>
            <a:r>
              <a:rPr lang="ru-RU" sz="2800" b="1" dirty="0">
                <a:latin typeface="Cambria"/>
                <a:ea typeface="Cambria"/>
                <a:cs typeface="Cambria"/>
              </a:rPr>
              <a:t>упражнения</a:t>
            </a:r>
            <a:r>
              <a:rPr lang="ru-RU" sz="2800" b="1" spc="250" dirty="0">
                <a:latin typeface="Cambria"/>
                <a:ea typeface="Cambria"/>
                <a:cs typeface="Cambria"/>
              </a:rPr>
              <a:t> </a:t>
            </a:r>
            <a:r>
              <a:rPr lang="ru-RU" sz="2800" b="1" dirty="0">
                <a:latin typeface="Cambria"/>
                <a:ea typeface="Cambria"/>
                <a:cs typeface="Cambria"/>
              </a:rPr>
              <a:t>включаются</a:t>
            </a:r>
            <a:r>
              <a:rPr lang="ru-RU" sz="2800" b="1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b="1" spc="-5" dirty="0">
                <a:latin typeface="Cambria"/>
                <a:ea typeface="Cambria"/>
                <a:cs typeface="Cambria"/>
              </a:rPr>
              <a:t>в</a:t>
            </a:r>
            <a:r>
              <a:rPr lang="ru-RU" sz="2800" b="1" dirty="0">
                <a:latin typeface="Cambria"/>
                <a:ea typeface="Cambria"/>
                <a:cs typeface="Cambria"/>
              </a:rPr>
              <a:t> </a:t>
            </a:r>
            <a:r>
              <a:rPr lang="ru-RU" sz="2800" b="1" spc="-5" dirty="0">
                <a:latin typeface="Cambria"/>
                <a:ea typeface="Cambria"/>
                <a:cs typeface="Cambria"/>
              </a:rPr>
              <a:t>комплексы</a:t>
            </a:r>
            <a:r>
              <a:rPr lang="ru-RU" sz="2800" b="1" dirty="0">
                <a:latin typeface="Cambria"/>
                <a:ea typeface="Cambria"/>
                <a:cs typeface="Cambria"/>
              </a:rPr>
              <a:t> утренней</a:t>
            </a:r>
            <a:r>
              <a:rPr lang="ru-RU" sz="2800" b="1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b="1" dirty="0">
                <a:latin typeface="Cambria"/>
                <a:ea typeface="Cambria"/>
                <a:cs typeface="Cambria"/>
              </a:rPr>
              <a:t>гимнастики</a:t>
            </a:r>
            <a:r>
              <a:rPr lang="ru-RU" sz="2800" dirty="0">
                <a:latin typeface="Cambria"/>
                <a:ea typeface="Cambria"/>
                <a:cs typeface="Cambria"/>
              </a:rPr>
              <a:t>,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физкультминутки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и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другие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формы</a:t>
            </a:r>
            <a:r>
              <a:rPr lang="ru-RU" sz="2800" spc="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физкультурно-оздоровительной</a:t>
            </a:r>
            <a:r>
              <a:rPr lang="ru-RU" sz="2800" spc="-45" dirty="0">
                <a:latin typeface="Cambria"/>
                <a:ea typeface="Cambria"/>
                <a:cs typeface="Cambria"/>
              </a:rPr>
              <a:t> </a:t>
            </a:r>
            <a:r>
              <a:rPr lang="ru-RU" sz="2800" dirty="0">
                <a:latin typeface="Cambria"/>
                <a:ea typeface="Cambria"/>
                <a:cs typeface="Cambria"/>
              </a:rPr>
              <a:t>работы.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/>
              <a:t>  Возраст: 4-5 лет </a:t>
            </a:r>
          </a:p>
        </p:txBody>
      </p:sp>
    </p:spTree>
    <p:extLst>
      <p:ext uri="{BB962C8B-B14F-4D97-AF65-F5344CB8AC3E}">
        <p14:creationId xmlns:p14="http://schemas.microsoft.com/office/powerpoint/2010/main" val="16224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2800" dirty="0" smtClean="0">
                <a:latin typeface="Times New Roman"/>
                <a:ea typeface="Cambria"/>
                <a:cs typeface="Cambria"/>
              </a:rPr>
              <a:t>ФОП+</a:t>
            </a:r>
            <a:endParaRPr lang="ru-RU" sz="2800" dirty="0">
              <a:latin typeface="Times New Roman"/>
              <a:ea typeface="Cambria"/>
              <a:cs typeface="Cambria"/>
            </a:endParaRPr>
          </a:p>
          <a:p>
            <a:r>
              <a:rPr lang="ru-RU" sz="2800" dirty="0">
                <a:latin typeface="Times New Roman"/>
                <a:ea typeface="Cambria"/>
                <a:cs typeface="Cambria"/>
              </a:rPr>
              <a:t>Строевые упражнения:  </a:t>
            </a:r>
          </a:p>
          <a:p>
            <a:pPr lvl="0">
              <a:buClr>
                <a:srgbClr val="2DA2BF"/>
              </a:buClr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Cambria"/>
                <a:cs typeface="Cambria"/>
              </a:rPr>
              <a:t>П</a:t>
            </a: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mbria"/>
                <a:cs typeface="Cambria"/>
              </a:rPr>
              <a:t>остроение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mbria"/>
                <a:cs typeface="Cambria"/>
              </a:rPr>
              <a:t>по</a:t>
            </a:r>
            <a:r>
              <a:rPr lang="ru-RU" sz="2800" b="1" spc="5" dirty="0">
                <a:solidFill>
                  <a:prstClr val="black"/>
                </a:solidFill>
                <a:latin typeface="Times New Roman"/>
                <a:ea typeface="Cambria"/>
                <a:cs typeface="Cambria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mbria"/>
                <a:cs typeface="Cambria"/>
              </a:rPr>
              <a:t>росту </a:t>
            </a:r>
          </a:p>
          <a:p>
            <a:r>
              <a:rPr lang="ru-RU" sz="2800" dirty="0" smtClean="0">
                <a:latin typeface="Times New Roman"/>
                <a:ea typeface="Cambria"/>
                <a:cs typeface="Cambria"/>
              </a:rPr>
              <a:t>Воспитывать</a:t>
            </a:r>
            <a:r>
              <a:rPr lang="ru-RU" sz="2800" spc="5" dirty="0" smtClean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патриотические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чувства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и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нравственно-волевые качества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в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подвижных</a:t>
            </a:r>
            <a:r>
              <a:rPr lang="ru-RU" sz="2800" spc="30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и</a:t>
            </a:r>
            <a:r>
              <a:rPr lang="ru-RU" sz="2800" spc="-6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спортивных</a:t>
            </a:r>
            <a:r>
              <a:rPr lang="ru-RU" sz="2800" spc="7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играх,</a:t>
            </a:r>
            <a:r>
              <a:rPr lang="ru-RU" sz="2800" spc="-10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формах</a:t>
            </a:r>
            <a:r>
              <a:rPr lang="ru-RU" sz="2800" spc="30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активного</a:t>
            </a:r>
            <a:r>
              <a:rPr lang="ru-RU" sz="2800" spc="5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отдыха.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64646"/>
                </a:solidFill>
              </a:rPr>
              <a:t>Возраст: 5-6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95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/>
          <a:lstStyle/>
          <a:p>
            <a:pPr marL="97155" marR="93980" indent="0" algn="just">
              <a:lnSpc>
                <a:spcPct val="117000"/>
              </a:lnSpc>
              <a:spcBef>
                <a:spcPts val="20"/>
              </a:spcBef>
              <a:buNone/>
            </a:pPr>
            <a:r>
              <a:rPr lang="ru-RU" sz="2800" dirty="0" smtClean="0">
                <a:latin typeface="Times New Roman"/>
                <a:ea typeface="Cambria"/>
                <a:cs typeface="Cambria"/>
              </a:rPr>
              <a:t>ФОП+</a:t>
            </a:r>
            <a:endParaRPr lang="ru-RU" sz="2800" dirty="0">
              <a:latin typeface="Times New Roman"/>
              <a:ea typeface="Cambria"/>
              <a:cs typeface="Cambria"/>
            </a:endParaRPr>
          </a:p>
          <a:p>
            <a:pPr marL="97155" marR="93980" indent="0" algn="just">
              <a:lnSpc>
                <a:spcPct val="117000"/>
              </a:lnSpc>
              <a:spcBef>
                <a:spcPts val="20"/>
              </a:spcBef>
              <a:buNone/>
            </a:pPr>
            <a:r>
              <a:rPr lang="ru-RU" sz="2800" dirty="0">
                <a:latin typeface="Times New Roman"/>
                <a:ea typeface="Cambria"/>
                <a:cs typeface="Cambria"/>
              </a:rPr>
              <a:t>Воспитывать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патриотизм,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нравственно-волевые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качества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и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гражданскую</a:t>
            </a:r>
            <a:r>
              <a:rPr lang="ru-RU" sz="2800" spc="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идентичность</a:t>
            </a:r>
            <a:r>
              <a:rPr lang="ru-RU" sz="2800" spc="260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в</a:t>
            </a:r>
            <a:r>
              <a:rPr lang="ru-RU" sz="2800" spc="6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двигательной</a:t>
            </a:r>
            <a:r>
              <a:rPr lang="ru-RU" sz="2800" spc="29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деятельности</a:t>
            </a:r>
            <a:r>
              <a:rPr lang="ru-RU" sz="2800" spc="25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и</a:t>
            </a:r>
            <a:r>
              <a:rPr lang="ru-RU" sz="2800" spc="100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различных</a:t>
            </a:r>
            <a:r>
              <a:rPr lang="ru-RU" sz="2800" spc="280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формах</a:t>
            </a:r>
            <a:r>
              <a:rPr lang="ru-RU" sz="2800" spc="17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активного</a:t>
            </a:r>
            <a:r>
              <a:rPr lang="ru-RU" sz="2800" spc="245" dirty="0">
                <a:latin typeface="Times New Roman"/>
                <a:ea typeface="Cambria"/>
                <a:cs typeface="Cambria"/>
              </a:rPr>
              <a:t> </a:t>
            </a:r>
            <a:r>
              <a:rPr lang="ru-RU" sz="2800" dirty="0">
                <a:latin typeface="Times New Roman"/>
                <a:ea typeface="Cambria"/>
                <a:cs typeface="Cambria"/>
              </a:rPr>
              <a:t>отдыха.</a:t>
            </a:r>
            <a:endParaRPr lang="ru-RU" sz="2800" dirty="0">
              <a:latin typeface="Cambria"/>
              <a:ea typeface="Cambria"/>
              <a:cs typeface="Cambria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64646"/>
                </a:solidFill>
              </a:rPr>
              <a:t>Возраст: 6-7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792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3622</TotalTime>
  <Words>156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Анализ сравнения ФОП с рабочей  программой по Физической культуре для детей от 1,5 до 7 лет. </vt:lpstr>
      <vt:lpstr>До 3-х лет нет изменений. Возраст: 3-4 года</vt:lpstr>
      <vt:lpstr>  Возраст: 4-5 лет </vt:lpstr>
      <vt:lpstr>Возраст: 5-6 лет</vt:lpstr>
      <vt:lpstr>Возраст: 6-7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сравнения ФОП с рабочей  программой по Физической культуре для детей от 1,5 до 7 лет. </dc:title>
  <dc:creator>User</dc:creator>
  <cp:lastModifiedBy>5565</cp:lastModifiedBy>
  <cp:revision>19</cp:revision>
  <dcterms:created xsi:type="dcterms:W3CDTF">2023-03-16T21:10:07Z</dcterms:created>
  <dcterms:modified xsi:type="dcterms:W3CDTF">2023-03-29T03:19:01Z</dcterms:modified>
</cp:coreProperties>
</file>