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5"/>
                <c:pt idx="0">
                  <c:v>познавательное</c:v>
                </c:pt>
                <c:pt idx="1">
                  <c:v>социально-к</c:v>
                </c:pt>
                <c:pt idx="2">
                  <c:v>художественно-э</c:v>
                </c:pt>
                <c:pt idx="3">
                  <c:v>речевое</c:v>
                </c:pt>
                <c:pt idx="4">
                  <c:v>физическое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50.3</c:v>
                </c:pt>
                <c:pt idx="1">
                  <c:v>59.5</c:v>
                </c:pt>
                <c:pt idx="2">
                  <c:v>56.1</c:v>
                </c:pt>
                <c:pt idx="3">
                  <c:v>50.6</c:v>
                </c:pt>
                <c:pt idx="4">
                  <c:v>18.600000000000001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5"/>
                <c:pt idx="0">
                  <c:v>познавательное</c:v>
                </c:pt>
                <c:pt idx="1">
                  <c:v>социально-к</c:v>
                </c:pt>
                <c:pt idx="2">
                  <c:v>художественно-э</c:v>
                </c:pt>
                <c:pt idx="3">
                  <c:v>речевое</c:v>
                </c:pt>
                <c:pt idx="4">
                  <c:v>физическое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42.7</c:v>
                </c:pt>
                <c:pt idx="1">
                  <c:v>36.4</c:v>
                </c:pt>
                <c:pt idx="2">
                  <c:v>37.1</c:v>
                </c:pt>
                <c:pt idx="3">
                  <c:v>40</c:v>
                </c:pt>
                <c:pt idx="4">
                  <c:v>71.599999999999994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5"/>
                <c:pt idx="0">
                  <c:v>познавательное</c:v>
                </c:pt>
                <c:pt idx="1">
                  <c:v>социально-к</c:v>
                </c:pt>
                <c:pt idx="2">
                  <c:v>художественно-э</c:v>
                </c:pt>
                <c:pt idx="3">
                  <c:v>речевое</c:v>
                </c:pt>
                <c:pt idx="4">
                  <c:v>физическое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7</c:v>
                </c:pt>
                <c:pt idx="1">
                  <c:v>4.0999999999999996</c:v>
                </c:pt>
                <c:pt idx="2">
                  <c:v>6.8</c:v>
                </c:pt>
                <c:pt idx="3">
                  <c:v>9.4</c:v>
                </c:pt>
                <c:pt idx="4">
                  <c:v>9.6999999999999993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дельта за год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5"/>
                <c:pt idx="0">
                  <c:v>познавательное</c:v>
                </c:pt>
                <c:pt idx="1">
                  <c:v>социально-к</c:v>
                </c:pt>
                <c:pt idx="2">
                  <c:v>художественно-э</c:v>
                </c:pt>
                <c:pt idx="3">
                  <c:v>речевое</c:v>
                </c:pt>
                <c:pt idx="4">
                  <c:v>физическое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41.1</c:v>
                </c:pt>
                <c:pt idx="1">
                  <c:v>45.5</c:v>
                </c:pt>
                <c:pt idx="2">
                  <c:v>49.6</c:v>
                </c:pt>
                <c:pt idx="3">
                  <c:v>41.6</c:v>
                </c:pt>
                <c:pt idx="4">
                  <c:v>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940672"/>
        <c:axId val="124942208"/>
      </c:barChart>
      <c:catAx>
        <c:axId val="124940672"/>
        <c:scaling>
          <c:orientation val="minMax"/>
        </c:scaling>
        <c:delete val="0"/>
        <c:axPos val="b"/>
        <c:majorTickMark val="out"/>
        <c:minorTickMark val="none"/>
        <c:tickLblPos val="nextTo"/>
        <c:crossAx val="124942208"/>
        <c:crosses val="autoZero"/>
        <c:auto val="1"/>
        <c:lblAlgn val="ctr"/>
        <c:lblOffset val="100"/>
        <c:noMultiLvlLbl val="0"/>
      </c:catAx>
      <c:valAx>
        <c:axId val="124942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49406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7B38-0C7D-4061-9097-026D62CAF719}" type="datetimeFigureOut">
              <a:rPr lang="ru-RU" smtClean="0"/>
              <a:t>26.05.2023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8388-83DB-44FB-98E3-86C89CCC63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7B38-0C7D-4061-9097-026D62CAF719}" type="datetimeFigureOut">
              <a:rPr lang="ru-RU" smtClean="0"/>
              <a:t>26.05.2023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8388-83DB-44FB-98E3-86C89CCC63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7B38-0C7D-4061-9097-026D62CAF719}" type="datetimeFigureOut">
              <a:rPr lang="ru-RU" smtClean="0"/>
              <a:t>26.05.2023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8388-83DB-44FB-98E3-86C89CCC63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7B38-0C7D-4061-9097-026D62CAF719}" type="datetimeFigureOut">
              <a:rPr lang="ru-RU" smtClean="0"/>
              <a:t>26.05.2023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8388-83DB-44FB-98E3-86C89CCC63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7B38-0C7D-4061-9097-026D62CAF719}" type="datetimeFigureOut">
              <a:rPr lang="ru-RU" smtClean="0"/>
              <a:t>26.05.2023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8388-83DB-44FB-98E3-86C89CCC63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7B38-0C7D-4061-9097-026D62CAF719}" type="datetimeFigureOut">
              <a:rPr lang="ru-RU" smtClean="0"/>
              <a:t>26.05.2023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8388-83DB-44FB-98E3-86C89CCC63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7B38-0C7D-4061-9097-026D62CAF719}" type="datetimeFigureOut">
              <a:rPr lang="ru-RU" smtClean="0"/>
              <a:t>26.05.2023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8388-83DB-44FB-98E3-86C89CCC63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7B38-0C7D-4061-9097-026D62CAF719}" type="datetimeFigureOut">
              <a:rPr lang="ru-RU" smtClean="0"/>
              <a:t>26.05.2023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8388-83DB-44FB-98E3-86C89CCC63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7B38-0C7D-4061-9097-026D62CAF719}" type="datetimeFigureOut">
              <a:rPr lang="ru-RU" smtClean="0"/>
              <a:t>26.05.2023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8388-83DB-44FB-98E3-86C89CCC63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7B38-0C7D-4061-9097-026D62CAF719}" type="datetimeFigureOut">
              <a:rPr lang="ru-RU" smtClean="0"/>
              <a:t>26.05.2023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8388-83DB-44FB-98E3-86C89CCC63F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7B38-0C7D-4061-9097-026D62CAF719}" type="datetimeFigureOut">
              <a:rPr lang="ru-RU" smtClean="0"/>
              <a:t>26.05.2023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378388-83DB-44FB-98E3-86C89CCC63F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1378388-83DB-44FB-98E3-86C89CCC63F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F5C7B38-0C7D-4061-9097-026D62CAF719}" type="datetimeFigureOut">
              <a:rPr lang="ru-RU" smtClean="0"/>
              <a:t>26.05.2023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7543800" cy="2593975"/>
          </a:xfrm>
        </p:spPr>
        <p:txBody>
          <a:bodyPr/>
          <a:lstStyle/>
          <a:p>
            <a:pPr algn="ctr"/>
            <a:r>
              <a:rPr lang="ru-RU" dirty="0" smtClean="0"/>
              <a:t>Итоговый Совет педагогов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212976"/>
            <a:ext cx="7344816" cy="309634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000" dirty="0">
                <a:solidFill>
                  <a:srgbClr val="002060"/>
                </a:solidFill>
              </a:rPr>
              <a:t>Тема: Подведение итогов </a:t>
            </a:r>
            <a:endParaRPr lang="ru-RU" sz="4000" dirty="0" smtClean="0">
              <a:solidFill>
                <a:srgbClr val="002060"/>
              </a:solidFill>
            </a:endParaRPr>
          </a:p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2022-2023 </a:t>
            </a:r>
            <a:r>
              <a:rPr lang="ru-RU" sz="4000" dirty="0">
                <a:solidFill>
                  <a:srgbClr val="002060"/>
                </a:solidFill>
              </a:rPr>
              <a:t>учебного года, определение вектора развития учреждения на следующий учебный год</a:t>
            </a:r>
          </a:p>
        </p:txBody>
      </p:sp>
    </p:spTree>
    <p:extLst>
      <p:ext uri="{BB962C8B-B14F-4D97-AF65-F5344CB8AC3E}">
        <p14:creationId xmlns:p14="http://schemas.microsoft.com/office/powerpoint/2010/main" val="1058293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ЦЕЛЬ: Построение работы ДОУ в соответствии с ФГОС ДО, ФОП; создание благоприятных условий для физического и психического развития дошкольников в соответствии с их возрастными и индивидуальными особенностями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8460432" cy="5141168"/>
          </a:xfrm>
        </p:spPr>
        <p:txBody>
          <a:bodyPr>
            <a:normAutofit fontScale="85000" lnSpcReduction="10000"/>
          </a:bodyPr>
          <a:lstStyle/>
          <a:p>
            <a:pPr marL="114300" indent="0">
              <a:buNone/>
            </a:pPr>
            <a:r>
              <a:rPr lang="ru-RU" dirty="0" smtClean="0"/>
              <a:t>ЗАДАЧИ: 1</a:t>
            </a:r>
            <a:r>
              <a:rPr lang="ru-RU" dirty="0"/>
              <a:t>. Воспитывать социально ответственную и гармонично развитую личность дошкольника посредством развития у детей системы базовых и духовно-нравственных ценностей. </a:t>
            </a:r>
          </a:p>
          <a:p>
            <a:pPr marL="114300" indent="0">
              <a:buNone/>
            </a:pPr>
            <a:r>
              <a:rPr lang="ru-RU" dirty="0"/>
              <a:t>2. </a:t>
            </a:r>
            <a:r>
              <a:rPr lang="ru-RU" dirty="0" smtClean="0"/>
              <a:t>Продолжать </a:t>
            </a:r>
            <a:r>
              <a:rPr lang="ru-RU" dirty="0"/>
              <a:t>работу по созданию условий для сохранения и укрепления здоровья воспитанников, формировать у детей представления о здоровом образе жизни и основах безопасности жизнедеятельности.</a:t>
            </a:r>
          </a:p>
          <a:p>
            <a:pPr marL="114300" indent="0">
              <a:buNone/>
            </a:pPr>
            <a:r>
              <a:rPr lang="ru-RU" dirty="0"/>
              <a:t>3. Продолжать работу, направленную на формирование и совершенствование всех компонентов связной речи </a:t>
            </a:r>
            <a:r>
              <a:rPr lang="ru-RU" dirty="0" smtClean="0"/>
              <a:t>детей </a:t>
            </a:r>
            <a:r>
              <a:rPr lang="ru-RU" dirty="0"/>
              <a:t>дошкольного возраста с учетом возрастных и индивидуальных особенностей.</a:t>
            </a:r>
          </a:p>
          <a:p>
            <a:pPr marL="114300" indent="0">
              <a:buNone/>
            </a:pPr>
            <a:r>
              <a:rPr lang="ru-RU" dirty="0"/>
              <a:t>4. Внедрять модель организации игровой деятельности детей дошкольного возраста в контексте ФОП.</a:t>
            </a:r>
          </a:p>
          <a:p>
            <a:pPr marL="114300" indent="0">
              <a:buNone/>
            </a:pPr>
            <a:r>
              <a:rPr lang="ru-RU" dirty="0"/>
              <a:t>5. Развивать личностный потенциал участников образовательных отношений: благоприятный психологический климат в коллективе, развитие детей с разным потенциалом, </a:t>
            </a:r>
            <a:r>
              <a:rPr lang="ru-RU" dirty="0" smtClean="0"/>
              <a:t>предоставлять родителям </a:t>
            </a:r>
            <a:r>
              <a:rPr lang="ru-RU" dirty="0"/>
              <a:t>- возможность быть участниками событийных мероприятий. Применять личностно-развивающие технологии, адекватные специфике дошкольного возраста. </a:t>
            </a:r>
          </a:p>
          <a:p>
            <a:pPr marL="114300" indent="0">
              <a:buNone/>
            </a:pPr>
            <a:r>
              <a:rPr lang="ru-RU" dirty="0"/>
              <a:t>6. Овладеть методиками и инструментами оценивания результатов: подбор наиболее эффективных методов и инструментов педагогической диагностики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1860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2002234"/>
          </a:xfrm>
        </p:spPr>
        <p:txBody>
          <a:bodyPr/>
          <a:lstStyle/>
          <a:p>
            <a:r>
              <a:rPr lang="ru-RU" sz="2400" b="1" dirty="0"/>
              <a:t>Перспективы развития ДОУ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Единая методическая тема МБДОУ на 2023-2024 учебный год: «Изменение среды условий на среду возможности», второй уровень. Темы самообразования педагоги определяют в рамках задач работы площадки по развитию личностного потенциала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дошкольников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420888"/>
            <a:ext cx="8280920" cy="4437112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sz="2400" b="1" dirty="0"/>
              <a:t>Решение Совета педагогов № 5</a:t>
            </a:r>
          </a:p>
          <a:p>
            <a:pPr marL="114300" indent="0">
              <a:buNone/>
            </a:pPr>
            <a:r>
              <a:rPr lang="ru-RU" dirty="0" smtClean="0"/>
              <a:t>1</a:t>
            </a:r>
            <a:r>
              <a:rPr lang="ru-RU" dirty="0"/>
              <a:t>.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Признать работу детского сада за 2022-2023 учебный год удовлетворительной</a:t>
            </a:r>
            <a:r>
              <a:rPr lang="ru-RU" dirty="0" smtClean="0"/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Привести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ООП ДОУ в соответствие с ФОП до 30 августа, учитывая корректировки и предложения родителей; внести изменения в Программу развития и устав ДОУ;</a:t>
            </a:r>
          </a:p>
          <a:p>
            <a:pPr marL="11430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	Педагогам пройти курсы повышения квалификации по ФОП, подготовить проекты рабочих образовательных программ в соответствии с ООП ДОУ до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сентября;</a:t>
            </a:r>
          </a:p>
          <a:p>
            <a:pPr marL="11430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	Оформить текст анализа работы коллектива за 2022-2023 учебный год, выставить на сайте детского сада до 9 июня 2023 года.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поставленные на основе анализа работы коллектива ДОУ, использовать для планирования работы на 2023-2024 учебный год.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62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Повестка Совета педагогов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136904" cy="5472608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dirty="0"/>
              <a:t>1.	Выполнение решений предыдущего Совета педагогов;</a:t>
            </a:r>
          </a:p>
          <a:p>
            <a:pPr marL="114300" indent="0">
              <a:buNone/>
            </a:pPr>
            <a:r>
              <a:rPr lang="ru-RU" dirty="0"/>
              <a:t>2.	Реализация плана-графика перехода на ФОП ДО. Результат мониторинга инфраструктуры РППС детского сада;</a:t>
            </a:r>
          </a:p>
          <a:p>
            <a:pPr marL="114300" indent="0">
              <a:buNone/>
            </a:pPr>
            <a:r>
              <a:rPr lang="ru-RU" dirty="0"/>
              <a:t>3.	Достижения педагогов за </a:t>
            </a:r>
            <a:r>
              <a:rPr lang="ru-RU" dirty="0" err="1"/>
              <a:t>уч.год</a:t>
            </a:r>
            <a:r>
              <a:rPr lang="ru-RU" dirty="0"/>
              <a:t> (аттестация, курсы ПК, участие в профессиональных конкурсах);</a:t>
            </a:r>
          </a:p>
          <a:p>
            <a:pPr marL="114300" indent="0">
              <a:buNone/>
            </a:pPr>
            <a:r>
              <a:rPr lang="ru-RU" dirty="0"/>
              <a:t>4.	Анализ </a:t>
            </a:r>
            <a:r>
              <a:rPr lang="ru-RU" dirty="0" err="1"/>
              <a:t>воспитательно</a:t>
            </a:r>
            <a:r>
              <a:rPr lang="ru-RU" dirty="0"/>
              <a:t>-образовательного процесса за 2022/23 учебный год </a:t>
            </a:r>
            <a:r>
              <a:rPr lang="ru-RU" dirty="0" smtClean="0"/>
              <a:t>(выступления педагогов ДОУ);</a:t>
            </a:r>
            <a:endParaRPr lang="ru-RU" dirty="0"/>
          </a:p>
          <a:p>
            <a:pPr marL="114300" indent="0">
              <a:buNone/>
            </a:pPr>
            <a:r>
              <a:rPr lang="ru-RU" dirty="0"/>
              <a:t>5.	Данные мониторинга усвоения образовательной программы и диагностики готовности детей подготовительной группы к обучению в школе;</a:t>
            </a:r>
          </a:p>
          <a:p>
            <a:pPr marL="114300" indent="0">
              <a:buNone/>
            </a:pPr>
            <a:r>
              <a:rPr lang="ru-RU" dirty="0"/>
              <a:t>6.	Итоги анкетирования родителей по оцениванию работы детского сада в текущем учебном году; </a:t>
            </a:r>
          </a:p>
          <a:p>
            <a:pPr marL="114300" indent="0">
              <a:buNone/>
            </a:pPr>
            <a:r>
              <a:rPr lang="ru-RU" dirty="0"/>
              <a:t>7.	Ознакомление, обсуждение и принятие плана реализации летней оздоровительной кампании на лето 2023 года;</a:t>
            </a:r>
          </a:p>
          <a:p>
            <a:pPr marL="114300" indent="0">
              <a:buNone/>
            </a:pPr>
            <a:r>
              <a:rPr lang="ru-RU" dirty="0"/>
              <a:t>8.	Задачи на следующий учебный год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2483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/>
              <a:t>Выполнение решения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СОВЕТА </a:t>
            </a:r>
            <a:r>
              <a:rPr lang="ru-RU" sz="3600" dirty="0"/>
              <a:t>ПЕДАГОГОВ № 4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136904" cy="5184576"/>
          </a:xfrm>
        </p:spPr>
        <p:txBody>
          <a:bodyPr>
            <a:normAutofit fontScale="92500" lnSpcReduction="10000"/>
          </a:bodyPr>
          <a:lstStyle/>
          <a:p>
            <a:pPr marL="571500" indent="-457200">
              <a:buAutoNum type="arabicParenR"/>
            </a:pPr>
            <a:r>
              <a:rPr lang="ru-RU" dirty="0" smtClean="0"/>
              <a:t>Составить </a:t>
            </a:r>
            <a:r>
              <a:rPr lang="ru-RU" dirty="0"/>
              <a:t>аналитическую справку по результатам внутреннего аудита Программы ДОО, проведенного с целью анализа соответствия Программ: ООП </a:t>
            </a:r>
            <a:r>
              <a:rPr lang="ru-RU" dirty="0" smtClean="0"/>
              <a:t>– ФОП</a:t>
            </a:r>
          </a:p>
          <a:p>
            <a:pPr marL="571500" indent="-457200">
              <a:buAutoNum type="arabicParenR"/>
            </a:pPr>
            <a:r>
              <a:rPr lang="ru-RU" dirty="0" smtClean="0"/>
              <a:t>Провести </a:t>
            </a:r>
            <a:r>
              <a:rPr lang="ru-RU" dirty="0"/>
              <a:t>анализ инфраструктуры и методического обеспечения реализации ФОП на основе «Рекомендаций по формированию инфраструктуры и комплектации УМК</a:t>
            </a:r>
            <a:r>
              <a:rPr lang="ru-RU" dirty="0" smtClean="0"/>
              <a:t>».</a:t>
            </a:r>
          </a:p>
          <a:p>
            <a:pPr marL="571500" indent="-457200">
              <a:buAutoNum type="arabicParenR"/>
            </a:pPr>
            <a:r>
              <a:rPr lang="ru-RU" dirty="0"/>
              <a:t>Разработать проект ООП ДОУ на основе ФОП до 31.05.2023 г., предоставить для ознакомления родителям (законным представителям). </a:t>
            </a:r>
            <a:endParaRPr lang="ru-RU" dirty="0" smtClean="0"/>
          </a:p>
          <a:p>
            <a:pPr marL="571500" indent="-457200">
              <a:buAutoNum type="arabicParenR"/>
            </a:pPr>
            <a:r>
              <a:rPr lang="ru-RU" dirty="0" smtClean="0"/>
              <a:t>Внести </a:t>
            </a:r>
            <a:r>
              <a:rPr lang="ru-RU" dirty="0"/>
              <a:t>корректировки в локальные акты, Программу развития  по приведению в соответствие инфраструктуры ДОУ и комплектации УМК для реализации ФОП, ВСОКО – внутреннюю систему оценки качества </a:t>
            </a:r>
            <a:r>
              <a:rPr lang="ru-RU" dirty="0" smtClean="0"/>
              <a:t>образования</a:t>
            </a:r>
          </a:p>
          <a:p>
            <a:pPr marL="571500" indent="-457200">
              <a:buAutoNum type="arabicParenR"/>
            </a:pPr>
            <a:r>
              <a:rPr lang="ru-RU" dirty="0"/>
              <a:t>Включать в работу технологию «Соглашение», вести работу с детьми по овладению языком эмоций, коррекции агрессивности, формированию уверенности в себе, социальных навыков, нравственного сознания.</a:t>
            </a:r>
          </a:p>
        </p:txBody>
      </p:sp>
    </p:spTree>
    <p:extLst>
      <p:ext uri="{BB962C8B-B14F-4D97-AF65-F5344CB8AC3E}">
        <p14:creationId xmlns:p14="http://schemas.microsoft.com/office/powerpoint/2010/main" val="4116048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316416" cy="778098"/>
          </a:xfrm>
        </p:spPr>
        <p:txBody>
          <a:bodyPr/>
          <a:lstStyle/>
          <a:p>
            <a:pPr algn="ctr"/>
            <a:r>
              <a:rPr lang="ru-RU" sz="3200" dirty="0"/>
              <a:t>Реализация плана-графика перехода на </a:t>
            </a:r>
            <a:r>
              <a:rPr lang="ru-RU" sz="3200" dirty="0" smtClean="0"/>
              <a:t>ФОП.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276056"/>
          </a:xfrm>
        </p:spPr>
        <p:txBody>
          <a:bodyPr/>
          <a:lstStyle/>
          <a:p>
            <a:pPr marL="11430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Принятый план-график по внедрению ФОП ДО выполнен в полном объеме и своевременно, в соответствии со сроками, заявленными в дорожной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карте. Проект ООП подготовлен по требованиям ФОП.</a:t>
            </a:r>
          </a:p>
          <a:p>
            <a:pPr marL="11430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 marL="11430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	окончательно привести ООП в соответствие с ФОП до 30 августа, учитывая корректировки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педагогов 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предложения родителей, утвердить приказом новую ООП ДО в соответствии с ФОП, ввести в работу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ООП с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сентября 2023 года;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	внести изменения в Программу развития ДОУ,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устав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образовательной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1323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Достижения педагогов за учебный год (курсы ПК, участие в профессиональных конкурсах, аттестация)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За </a:t>
            </a:r>
            <a:r>
              <a:rPr lang="ru-RU" dirty="0" err="1" smtClean="0"/>
              <a:t>уч.год</a:t>
            </a:r>
            <a:r>
              <a:rPr lang="ru-RU" dirty="0" smtClean="0"/>
              <a:t> 14 </a:t>
            </a:r>
            <a:r>
              <a:rPr lang="ru-RU" dirty="0"/>
              <a:t>педагогов прошли курсы повышения квалификации в дистанционной формах обучения, что составило 73,7% от общего количества </a:t>
            </a:r>
            <a:r>
              <a:rPr lang="ru-RU" dirty="0" smtClean="0"/>
              <a:t>педагогов:</a:t>
            </a:r>
          </a:p>
          <a:p>
            <a:pPr marL="114300" indent="0">
              <a:buNone/>
            </a:pPr>
            <a:r>
              <a:rPr lang="ru-RU" dirty="0" smtClean="0"/>
              <a:t>Курсы ПК 144 </a:t>
            </a:r>
            <a:r>
              <a:rPr lang="ru-RU" dirty="0"/>
              <a:t>часов прошли 10 педагогов, 108ч.- 1 педагог, 72 часа прошли 4 педагога, 40 часов – 3 педагога, 36 ч. – 1 педагог, 16 часов – 3 педагога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Сахнова </a:t>
            </a:r>
            <a:r>
              <a:rPr lang="ru-RU" dirty="0"/>
              <a:t>К.Е., педагог-психолог детского сада участвовала в муниципальном конкурсе «Воспитатель года </a:t>
            </a:r>
            <a:r>
              <a:rPr lang="ru-RU" dirty="0" err="1"/>
              <a:t>Курагинского</a:t>
            </a:r>
            <a:r>
              <a:rPr lang="ru-RU" dirty="0"/>
              <a:t> района 2022», заняла 3-е место</a:t>
            </a:r>
            <a:r>
              <a:rPr lang="ru-RU" dirty="0" smtClean="0"/>
              <a:t>.</a:t>
            </a:r>
          </a:p>
          <a:p>
            <a:r>
              <a:rPr lang="ru-RU" dirty="0"/>
              <a:t>Процедуру аттестации успешно </a:t>
            </a:r>
            <a:r>
              <a:rPr lang="ru-RU" dirty="0" smtClean="0"/>
              <a:t>прошли 4 педагога: </a:t>
            </a:r>
            <a:r>
              <a:rPr lang="ru-RU" dirty="0"/>
              <a:t>Вяткина Е.И., </a:t>
            </a:r>
            <a:r>
              <a:rPr lang="ru-RU" dirty="0" err="1"/>
              <a:t>Карпунина</a:t>
            </a:r>
            <a:r>
              <a:rPr lang="ru-RU" dirty="0"/>
              <a:t> Е.В. на 1 квалификационную категорию, Костюкова Т.М. на соответствие занимаемой должности как воспитатели, Синькова Н.В. на высшую квалификационную категорию как учитель-логопед</a:t>
            </a:r>
          </a:p>
        </p:txBody>
      </p:sp>
    </p:spTree>
    <p:extLst>
      <p:ext uri="{BB962C8B-B14F-4D97-AF65-F5344CB8AC3E}">
        <p14:creationId xmlns:p14="http://schemas.microsoft.com/office/powerpoint/2010/main" val="3099701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</p:spPr>
        <p:txBody>
          <a:bodyPr/>
          <a:lstStyle/>
          <a:p>
            <a:r>
              <a:rPr lang="ru-RU" sz="3200" dirty="0"/>
              <a:t>4 вопрос. Анализ </a:t>
            </a:r>
            <a:r>
              <a:rPr lang="ru-RU" sz="3200" dirty="0" err="1"/>
              <a:t>воспитательно</a:t>
            </a:r>
            <a:r>
              <a:rPr lang="ru-RU" sz="3200" dirty="0"/>
              <a:t>-образовательной работы за 2022/23 </a:t>
            </a:r>
            <a:r>
              <a:rPr lang="ru-RU" sz="3200" dirty="0" err="1" smtClean="0"/>
              <a:t>уч.год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Отчеты представляют воспитатели всех возрастных групп;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Учителя-логопеды расскажут о проделанной коррекционной работе;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Музыкальный руководитель - о работе по приоритетному для детского сада Художественно-эстетическому направлению.</a:t>
            </a:r>
          </a:p>
          <a:p>
            <a:pPr marL="11430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Итоги: после обсуждения мы должны принять решение о качестве проведенной работы за учебный год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820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08912" cy="1786210"/>
          </a:xfrm>
        </p:spPr>
        <p:txBody>
          <a:bodyPr/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5 вопрос.	Данные мониторинга усвоения образовательной программы ДОУ и диагностики готовности детей подготовительной группы к обучению в школе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7507701"/>
              </p:ext>
            </p:extLst>
          </p:nvPr>
        </p:nvGraphicFramePr>
        <p:xfrm>
          <a:off x="457200" y="2276475"/>
          <a:ext cx="7620000" cy="4124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8605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6 вопрос.	Итоги анкетирования родителей по оцениванию работы детского сада в текущем учебном году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dirty="0" smtClean="0"/>
              <a:t>66 родителя ответили на 10 вопросов анкеты. Итоги: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/>
              <a:t>100%  знают, что их ребенок в безопасности в детском саду и уверены в хорошем отношении воспитателя к детям группы и к их ребенку в частности. </a:t>
            </a:r>
            <a:endParaRPr lang="ru-RU" dirty="0" smtClean="0"/>
          </a:p>
          <a:p>
            <a:pPr marL="571500" indent="-457200">
              <a:buFont typeface="+mj-lt"/>
              <a:buAutoNum type="arabicPeriod"/>
            </a:pPr>
            <a:r>
              <a:rPr lang="ru-RU" dirty="0"/>
              <a:t>На вопрос анкеты: «Я удовлетворен(а) компетентностью работников» все респонденты поставили высокую оценку. Такая же высокая оценка </a:t>
            </a:r>
            <a:r>
              <a:rPr lang="ru-RU" dirty="0" smtClean="0"/>
              <a:t>родителей на </a:t>
            </a:r>
            <a:r>
              <a:rPr lang="ru-RU" dirty="0"/>
              <a:t>вопрос «Довольны ли Вы качеством образования и развития своего ребёнка в детском саду?». </a:t>
            </a:r>
            <a:endParaRPr lang="ru-RU" dirty="0" smtClean="0"/>
          </a:p>
          <a:p>
            <a:pPr marL="571500" indent="-457200">
              <a:buFont typeface="+mj-lt"/>
              <a:buAutoNum type="arabicPeriod"/>
            </a:pPr>
            <a:r>
              <a:rPr lang="ru-RU" dirty="0"/>
              <a:t>Не удовлетворенность родителей выразилась в части вопроса </a:t>
            </a:r>
            <a:r>
              <a:rPr lang="ru-RU" dirty="0" smtClean="0"/>
              <a:t>«</a:t>
            </a:r>
            <a:r>
              <a:rPr lang="ru-RU" dirty="0"/>
              <a:t>Предоставляется ли Вам право присутствовать в разных режимных моментах и наблюдать за деятельностью своего ребенка когда нет ограничений по карантину или </a:t>
            </a:r>
            <a:r>
              <a:rPr lang="ru-RU" dirty="0" err="1"/>
              <a:t>эпид.ситуации</a:t>
            </a:r>
            <a:r>
              <a:rPr lang="ru-RU" dirty="0"/>
              <a:t>?»</a:t>
            </a:r>
          </a:p>
        </p:txBody>
      </p:sp>
    </p:spTree>
    <p:extLst>
      <p:ext uri="{BB962C8B-B14F-4D97-AF65-F5344CB8AC3E}">
        <p14:creationId xmlns:p14="http://schemas.microsoft.com/office/powerpoint/2010/main" val="3131060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/>
              <a:t>Ознакомление, обсуждение и принятие плана реализации летней оздоровительной кампании на 2023 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208912" cy="5328592"/>
          </a:xfrm>
        </p:spPr>
        <p:txBody>
          <a:bodyPr>
            <a:normAutofit fontScale="92500" lnSpcReduction="10000"/>
          </a:bodyPr>
          <a:lstStyle/>
          <a:p>
            <a:pPr marL="571500" indent="-457200">
              <a:buFont typeface="+mj-lt"/>
              <a:buAutoNum type="arabicPeriod"/>
            </a:pPr>
            <a:r>
              <a:rPr lang="ru-RU" dirty="0"/>
              <a:t>Перевод ДОУ на летний режим работы. Максимальное пребывание детей на свежем воздухе (утренний прием, гимнастика, прогулки, развлечения). Осуществление различных закаливающих мероприятий в течение </a:t>
            </a:r>
            <a:r>
              <a:rPr lang="ru-RU" dirty="0" smtClean="0"/>
              <a:t>дня.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/>
              <a:t>Организация и </a:t>
            </a:r>
            <a:r>
              <a:rPr lang="ru-RU" dirty="0" smtClean="0"/>
              <a:t>проведение развлечений</a:t>
            </a:r>
            <a:r>
              <a:rPr lang="ru-RU" dirty="0"/>
              <a:t>, бесед, спортивных </a:t>
            </a:r>
            <a:r>
              <a:rPr lang="ru-RU" dirty="0" smtClean="0"/>
              <a:t>и музыкальных </a:t>
            </a:r>
            <a:r>
              <a:rPr lang="ru-RU" dirty="0"/>
              <a:t>досугов (согласно плану мероприятий на </a:t>
            </a:r>
            <a:r>
              <a:rPr lang="ru-RU" dirty="0" smtClean="0"/>
              <a:t>лето на сайте детского сада) </a:t>
            </a: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1.06 – День защиты детей, 06.06 – День русского языка, 12.06 – День независимости России, 25.08 – День флага России.</a:t>
            </a:r>
          </a:p>
          <a:p>
            <a:pPr marL="114300" indent="0">
              <a:buNone/>
            </a:pPr>
            <a:r>
              <a:rPr lang="ru-RU" dirty="0" smtClean="0"/>
              <a:t>3. Работа </a:t>
            </a:r>
            <a:r>
              <a:rPr lang="ru-RU" dirty="0"/>
              <a:t>с детьми по предупреждению бытового и дорожного травматизма (беседы, развлечения, игры по ознакомлению с ПДД</a:t>
            </a:r>
            <a:r>
              <a:rPr lang="ru-RU" dirty="0" smtClean="0"/>
              <a:t>)</a:t>
            </a:r>
          </a:p>
          <a:p>
            <a:pPr marL="114300" indent="0">
              <a:buNone/>
            </a:pPr>
            <a:r>
              <a:rPr lang="ru-RU" dirty="0" smtClean="0"/>
              <a:t>4. Экологическое </a:t>
            </a:r>
            <a:r>
              <a:rPr lang="ru-RU" dirty="0"/>
              <a:t>воспитание детей (беседы, прогулки, наблюдения, эксперименты с живой и неживой природой</a:t>
            </a:r>
            <a:r>
              <a:rPr lang="ru-RU" dirty="0" smtClean="0"/>
              <a:t>)</a:t>
            </a:r>
          </a:p>
          <a:p>
            <a:pPr marL="114300" indent="0">
              <a:buNone/>
            </a:pPr>
            <a:r>
              <a:rPr lang="ru-RU" dirty="0" smtClean="0"/>
              <a:t>5. Трудовое </a:t>
            </a:r>
            <a:r>
              <a:rPr lang="ru-RU" dirty="0"/>
              <a:t>воспитание детей (</a:t>
            </a:r>
            <a:r>
              <a:rPr lang="ru-RU" dirty="0" smtClean="0"/>
              <a:t>дежурство, </a:t>
            </a:r>
            <a:r>
              <a:rPr lang="ru-RU" dirty="0"/>
              <a:t>труд на участке, в цветнике, сбор природного материала</a:t>
            </a:r>
            <a:r>
              <a:rPr lang="ru-RU" dirty="0" smtClean="0"/>
              <a:t>)</a:t>
            </a:r>
          </a:p>
          <a:p>
            <a:pPr marL="114300" indent="0">
              <a:buNone/>
            </a:pPr>
            <a:r>
              <a:rPr lang="ru-RU" dirty="0" smtClean="0"/>
              <a:t>6. Консультации </a:t>
            </a:r>
            <a:r>
              <a:rPr lang="ru-RU" dirty="0"/>
              <a:t>для </a:t>
            </a:r>
            <a:r>
              <a:rPr lang="ru-RU" dirty="0" smtClean="0"/>
              <a:t>родителей: «</a:t>
            </a:r>
            <a:r>
              <a:rPr lang="ru-RU" dirty="0"/>
              <a:t>Режим детей в ЛОП</a:t>
            </a:r>
            <a:r>
              <a:rPr lang="ru-RU" dirty="0" smtClean="0"/>
              <a:t>»,  </a:t>
            </a:r>
            <a:r>
              <a:rPr lang="ru-RU" dirty="0"/>
              <a:t>«Что такое двигательная активность</a:t>
            </a:r>
            <a:r>
              <a:rPr lang="ru-RU" dirty="0" smtClean="0"/>
              <a:t>», «</a:t>
            </a:r>
            <a:r>
              <a:rPr lang="ru-RU" dirty="0"/>
              <a:t>Закаливающие мероприятия летом»</a:t>
            </a:r>
          </a:p>
          <a:p>
            <a:pPr marL="571500" indent="-457200">
              <a:buFont typeface="+mj-lt"/>
              <a:buAutoNum type="arabicPeriod"/>
            </a:pPr>
            <a:endParaRPr lang="ru-RU" dirty="0" smtClean="0"/>
          </a:p>
          <a:p>
            <a:pPr marL="571500" indent="-457200">
              <a:buFont typeface="+mj-lt"/>
              <a:buAutoNum type="arabicPeriod"/>
            </a:pPr>
            <a:endParaRPr lang="ru-RU" dirty="0"/>
          </a:p>
          <a:p>
            <a:pPr marL="571500" indent="-4572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66422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322</TotalTime>
  <Words>836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Соседство</vt:lpstr>
      <vt:lpstr>Итоговый Совет педагогов</vt:lpstr>
      <vt:lpstr>Повестка Совета педагогов</vt:lpstr>
      <vt:lpstr>Выполнение решения  СОВЕТА ПЕДАГОГОВ № 4</vt:lpstr>
      <vt:lpstr>Реализация плана-графика перехода на ФОП. </vt:lpstr>
      <vt:lpstr>Достижения педагогов за учебный год (курсы ПК, участие в профессиональных конкурсах, аттестация)</vt:lpstr>
      <vt:lpstr>4 вопрос. Анализ воспитательно-образовательной работы за 2022/23 уч.год </vt:lpstr>
      <vt:lpstr>5 вопрос. Данные мониторинга усвоения образовательной программы ДОУ и диагностики готовности детей подготовительной группы к обучению в школе</vt:lpstr>
      <vt:lpstr>6 вопрос. Итоги анкетирования родителей по оцениванию работы детского сада в текущем учебном году</vt:lpstr>
      <vt:lpstr>Ознакомление, обсуждение и принятие плана реализации летней оздоровительной кампании на 2023 год</vt:lpstr>
      <vt:lpstr>ЦЕЛЬ: Построение работы ДОУ в соответствии с ФГОС ДО, ФОП; создание благоприятных условий для физического и психического развития дошкольников в соответствии с их возрастными и индивидуальными особенностями</vt:lpstr>
      <vt:lpstr>Перспективы развития ДОУ Единая методическая тема МБДОУ на 2023-2024 учебный год: «Изменение среды условий на среду возможности», второй уровень. Темы самообразования педагоги определяют в рамках задач работы площадки по развитию личностного потенциала дошкольников.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Итоговый Совет педагогов</dc:title>
  <dc:creator>5565</dc:creator>
  <cp:lastModifiedBy>5565</cp:lastModifiedBy>
  <cp:revision>17</cp:revision>
  <dcterms:created xsi:type="dcterms:W3CDTF">2023-05-25T12:08:41Z</dcterms:created>
  <dcterms:modified xsi:type="dcterms:W3CDTF">2023-05-26T02:21:30Z</dcterms:modified>
</cp:coreProperties>
</file>