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  <p:sldMasterId id="2147483690" r:id="rId4"/>
    <p:sldMasterId id="2147483703" r:id="rId5"/>
    <p:sldMasterId id="2147483715" r:id="rId6"/>
    <p:sldMasterId id="2147483726" r:id="rId7"/>
    <p:sldMasterId id="2147483739" r:id="rId8"/>
    <p:sldMasterId id="2147483751" r:id="rId9"/>
    <p:sldMasterId id="2147483763" r:id="rId10"/>
  </p:sldMasterIdLst>
  <p:notesMasterIdLst>
    <p:notesMasterId r:id="rId45"/>
  </p:notesMasterIdLst>
  <p:handoutMasterIdLst>
    <p:handoutMasterId r:id="rId46"/>
  </p:handoutMasterIdLst>
  <p:sldIdLst>
    <p:sldId id="1457" r:id="rId11"/>
    <p:sldId id="1462" r:id="rId12"/>
    <p:sldId id="1456" r:id="rId13"/>
    <p:sldId id="1461" r:id="rId14"/>
    <p:sldId id="1459" r:id="rId15"/>
    <p:sldId id="1460" r:id="rId16"/>
    <p:sldId id="1464" r:id="rId17"/>
    <p:sldId id="1458" r:id="rId18"/>
    <p:sldId id="435" r:id="rId19"/>
    <p:sldId id="1431" r:id="rId20"/>
    <p:sldId id="1432" r:id="rId21"/>
    <p:sldId id="1451" r:id="rId22"/>
    <p:sldId id="1452" r:id="rId23"/>
    <p:sldId id="1453" r:id="rId24"/>
    <p:sldId id="1454" r:id="rId25"/>
    <p:sldId id="1468" r:id="rId26"/>
    <p:sldId id="1467" r:id="rId27"/>
    <p:sldId id="1466" r:id="rId28"/>
    <p:sldId id="1465" r:id="rId29"/>
    <p:sldId id="1471" r:id="rId30"/>
    <p:sldId id="1469" r:id="rId31"/>
    <p:sldId id="1470" r:id="rId32"/>
    <p:sldId id="1412" r:id="rId33"/>
    <p:sldId id="495" r:id="rId34"/>
    <p:sldId id="1437" r:id="rId35"/>
    <p:sldId id="1439" r:id="rId36"/>
    <p:sldId id="1440" r:id="rId37"/>
    <p:sldId id="1441" r:id="rId38"/>
    <p:sldId id="1442" r:id="rId39"/>
    <p:sldId id="1455" r:id="rId40"/>
    <p:sldId id="1443" r:id="rId41"/>
    <p:sldId id="1447" r:id="rId42"/>
    <p:sldId id="1448" r:id="rId43"/>
    <p:sldId id="1463" r:id="rId44"/>
  </p:sldIdLst>
  <p:sldSz cx="12168188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>
      <p:cViewPr>
        <p:scale>
          <a:sx n="80" d="100"/>
          <a:sy n="80" d="100"/>
        </p:scale>
        <p:origin x="108" y="294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'Стартовый мониторинг '!$A$41</c:f>
              <c:strCache>
                <c:ptCount val="1"/>
                <c:pt idx="0">
                  <c:v>Графическая модель соотношения типов образовательной среды</c:v>
                </c:pt>
              </c:strCache>
            </c:strRef>
          </c:tx>
          <c:spPr>
            <a:ln w="5715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'Стартовый мониторинг '!$A$44:$A$47</c:f>
              <c:strCache>
                <c:ptCount val="4"/>
                <c:pt idx="0">
                  <c:v>Активность</c:v>
                </c:pt>
                <c:pt idx="1">
                  <c:v>Зависимость</c:v>
                </c:pt>
                <c:pt idx="2">
                  <c:v>Пассивность</c:v>
                </c:pt>
                <c:pt idx="3">
                  <c:v>Свобода</c:v>
                </c:pt>
              </c:strCache>
            </c:strRef>
          </c:cat>
          <c:val>
            <c:numRef>
              <c:f>'Стартовый мониторинг '!$B$44:$B$47</c:f>
              <c:numCache>
                <c:formatCode>0.0</c:formatCode>
                <c:ptCount val="4"/>
                <c:pt idx="0">
                  <c:v>81.666666666666671</c:v>
                </c:pt>
                <c:pt idx="1">
                  <c:v>63.333333333333336</c:v>
                </c:pt>
                <c:pt idx="2">
                  <c:v>18.333333333333332</c:v>
                </c:pt>
                <c:pt idx="3">
                  <c:v>36.666666666666664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4F-487B-86C6-5AD302D3252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2017152"/>
        <c:axId val="152025728"/>
      </c:radarChart>
      <c:catAx>
        <c:axId val="15201715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152025728"/>
        <c:crosses val="autoZero"/>
        <c:auto val="1"/>
        <c:lblAlgn val="ctr"/>
        <c:lblOffset val="100"/>
        <c:noMultiLvlLbl val="0"/>
      </c:catAx>
      <c:valAx>
        <c:axId val="152025728"/>
        <c:scaling>
          <c:orientation val="minMax"/>
          <c:max val="100"/>
          <c:min val="0"/>
        </c:scaling>
        <c:delete val="0"/>
        <c:axPos val="l"/>
        <c:majorGridlines/>
        <c:minorGridlines/>
        <c:numFmt formatCode="0.0" sourceLinked="1"/>
        <c:majorTickMark val="none"/>
        <c:minorTickMark val="none"/>
        <c:tickLblPos val="nextTo"/>
        <c:crossAx val="152017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'Стартовый мониторинг '!$A$41</c:f>
              <c:strCache>
                <c:ptCount val="1"/>
                <c:pt idx="0">
                  <c:v>Графическая модель соотношения типов образовательной среды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'Стартовый мониторинг '!$A$50:$A$53</c:f>
              <c:strCache>
                <c:ptCount val="4"/>
                <c:pt idx="0">
                  <c:v>Догматическая среда</c:v>
                </c:pt>
                <c:pt idx="1">
                  <c:v>Карьерная среда</c:v>
                </c:pt>
                <c:pt idx="2">
                  <c:v>Творческая среда</c:v>
                </c:pt>
                <c:pt idx="3">
                  <c:v>Безмятежная среда</c:v>
                </c:pt>
              </c:strCache>
            </c:strRef>
          </c:cat>
          <c:val>
            <c:numRef>
              <c:f>'Стартовый мониторинг '!$B$50:$B$53</c:f>
              <c:numCache>
                <c:formatCode>0.0</c:formatCode>
                <c:ptCount val="4"/>
                <c:pt idx="0">
                  <c:v>11.611111111111111</c:v>
                </c:pt>
                <c:pt idx="1">
                  <c:v>51.722222222222229</c:v>
                </c:pt>
                <c:pt idx="2">
                  <c:v>29.944444444444443</c:v>
                </c:pt>
                <c:pt idx="3">
                  <c:v>6.7222222222222214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FC-4861-BFFE-8F90473397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'Стартовый мониторинг '!$C$67:$D$67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xVal>
          <c:yVal>
            <c:numRef>
              <c:f>'Стартовый мониторинг '!$C$68:$D$68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249-4233-8182-BFF4D1D32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608192"/>
        <c:axId val="223622272"/>
      </c:scatterChart>
      <c:valAx>
        <c:axId val="223608192"/>
        <c:scaling>
          <c:orientation val="minMax"/>
          <c:max val="3"/>
          <c:min val="-3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23622272"/>
        <c:crosses val="autoZero"/>
        <c:crossBetween val="midCat"/>
      </c:valAx>
      <c:valAx>
        <c:axId val="223622272"/>
        <c:scaling>
          <c:orientation val="minMax"/>
          <c:max val="3"/>
          <c:min val="-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60819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1142982163775174E-2"/>
          <c:y val="4.8575642676857517E-2"/>
          <c:w val="0.93717162253110098"/>
          <c:h val="0.92478469108187689"/>
        </c:manualLayout>
      </c:layout>
      <c:scatterChart>
        <c:scatterStyle val="lineMarker"/>
        <c:varyColors val="0"/>
        <c:ser>
          <c:idx val="0"/>
          <c:order val="0"/>
          <c:xVal>
            <c:numRef>
              <c:f>'Стартовый мониторинг '!$C$67:$D$67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'Стартовый мониторинг '!$C$68:$D$68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249-4233-8182-BFF4D1D32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562176"/>
        <c:axId val="220563712"/>
      </c:scatterChart>
      <c:valAx>
        <c:axId val="220562176"/>
        <c:scaling>
          <c:orientation val="minMax"/>
          <c:max val="3"/>
          <c:min val="-3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20563712"/>
        <c:crosses val="autoZero"/>
        <c:crossBetween val="midCat"/>
      </c:valAx>
      <c:valAx>
        <c:axId val="220563712"/>
        <c:scaling>
          <c:orientation val="minMax"/>
          <c:max val="3"/>
          <c:min val="-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056217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'Стартовый мониторинг '!$A$76:$A$87</c:f>
              <c:strCache>
                <c:ptCount val="12"/>
                <c:pt idx="0">
                  <c:v>Широта</c:v>
                </c:pt>
                <c:pt idx="1">
                  <c:v>Интенсивность</c:v>
                </c:pt>
                <c:pt idx="2">
                  <c:v>Осознаваемость</c:v>
                </c:pt>
                <c:pt idx="3">
                  <c:v>Обобщенность</c:v>
                </c:pt>
                <c:pt idx="4">
                  <c:v>Эмоциональность</c:v>
                </c:pt>
                <c:pt idx="5">
                  <c:v>Доминантность</c:v>
                </c:pt>
                <c:pt idx="6">
                  <c:v>Когерентность</c:v>
                </c:pt>
                <c:pt idx="7">
                  <c:v>Активность</c:v>
                </c:pt>
                <c:pt idx="8">
                  <c:v>Мобильность</c:v>
                </c:pt>
                <c:pt idx="9">
                  <c:v>Структурированность</c:v>
                </c:pt>
                <c:pt idx="10">
                  <c:v>Безопасность</c:v>
                </c:pt>
                <c:pt idx="11">
                  <c:v>Устойчивость</c:v>
                </c:pt>
              </c:strCache>
            </c:strRef>
          </c:cat>
          <c:val>
            <c:numRef>
              <c:f>'Стартовый мониторинг '!$B$76:$B$87</c:f>
              <c:numCache>
                <c:formatCode>General</c:formatCode>
                <c:ptCount val="12"/>
                <c:pt idx="0">
                  <c:v>8.3000000000000007</c:v>
                </c:pt>
                <c:pt idx="1">
                  <c:v>7.7</c:v>
                </c:pt>
                <c:pt idx="2">
                  <c:v>5.9</c:v>
                </c:pt>
                <c:pt idx="3">
                  <c:v>5.8</c:v>
                </c:pt>
                <c:pt idx="4">
                  <c:v>8.1999999999999993</c:v>
                </c:pt>
                <c:pt idx="5">
                  <c:v>7.6</c:v>
                </c:pt>
                <c:pt idx="6">
                  <c:v>5.9</c:v>
                </c:pt>
                <c:pt idx="7" formatCode="0.00">
                  <c:v>3.4</c:v>
                </c:pt>
                <c:pt idx="8">
                  <c:v>7</c:v>
                </c:pt>
                <c:pt idx="9">
                  <c:v>7.3</c:v>
                </c:pt>
                <c:pt idx="10">
                  <c:v>5.6</c:v>
                </c:pt>
                <c:pt idx="1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36-4507-8F9B-9377726C1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144960"/>
        <c:axId val="223146752"/>
      </c:radarChart>
      <c:catAx>
        <c:axId val="22314496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23146752"/>
        <c:crosses val="autoZero"/>
        <c:auto val="1"/>
        <c:lblAlgn val="ctr"/>
        <c:lblOffset val="100"/>
        <c:noMultiLvlLbl val="0"/>
      </c:catAx>
      <c:valAx>
        <c:axId val="223146752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2231449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0.663</cdr:x>
      <cdr:y>0.27824</cdr:y>
    </cdr:from>
    <cdr:to>
      <cdr:x>0.87382</cdr:x>
      <cdr:y>0.40997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46390" y="792088"/>
          <a:ext cx="1032289" cy="374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/>
            <a:t>Карьерная среда</a:t>
          </a:r>
        </a:p>
      </cdr:txBody>
    </cdr:sp>
  </cdr:relSizeAnchor>
  <cdr:relSizeAnchor xmlns:cdr="http://schemas.openxmlformats.org/drawingml/2006/chartDrawing">
    <cdr:from>
      <cdr:x>0.10973</cdr:x>
      <cdr:y>0.26924</cdr:y>
    </cdr:from>
    <cdr:to>
      <cdr:x>0.32056</cdr:x>
      <cdr:y>0.32508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36613" y="1205707"/>
          <a:ext cx="1607345" cy="25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/>
            <a:t>Творческая среда</a:t>
          </a:r>
        </a:p>
      </cdr:txBody>
    </cdr:sp>
  </cdr:relSizeAnchor>
  <cdr:relSizeAnchor xmlns:cdr="http://schemas.openxmlformats.org/drawingml/2006/chartDrawing">
    <cdr:from>
      <cdr:x>0.15971</cdr:x>
      <cdr:y>0.76112</cdr:y>
    </cdr:from>
    <cdr:to>
      <cdr:x>0.37053</cdr:x>
      <cdr:y>0.81695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217613" y="3408362"/>
          <a:ext cx="1607345" cy="250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/>
            <a:t>Безмятежная среда</a:t>
          </a:r>
        </a:p>
      </cdr:txBody>
    </cdr:sp>
  </cdr:relSizeAnchor>
  <cdr:relSizeAnchor xmlns:cdr="http://schemas.openxmlformats.org/drawingml/2006/chartDrawing">
    <cdr:from>
      <cdr:x>0.61888</cdr:x>
      <cdr:y>0.78414</cdr:y>
    </cdr:from>
    <cdr:to>
      <cdr:x>0.8297</cdr:x>
      <cdr:y>0.83998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030366" y="2232248"/>
          <a:ext cx="1032289" cy="158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/>
            <a:t>Догматическая среда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3050A-A1B2-4B21-A2F6-33B802EA6C92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4513E-860D-4D0E-B46E-55519EDA3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11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59427-FA63-4747-95F2-23A5AD264DA8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41425"/>
            <a:ext cx="5940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1394B-577D-4FB0-89DE-2AF9AB4E08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5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;p2:notes"/>
          <p:cNvSpPr txBox="1">
            <a:spLocks noGrp="1"/>
          </p:cNvSpPr>
          <p:nvPr>
            <p:ph type="body" sz="quarter" idx="1"/>
          </p:nvPr>
        </p:nvSpPr>
        <p:spPr>
          <a:xfrm>
            <a:off x="679680" y="4715999"/>
            <a:ext cx="5437800" cy="4467240"/>
          </a:xfrm>
        </p:spPr>
        <p:txBody>
          <a:bodyPr wrap="square" lIns="91440" tIns="91440" rIns="91440" bIns="91440" anchor="t"/>
          <a:lstStyle/>
          <a:p>
            <a:pPr lvl="0"/>
            <a:endParaRPr lang="ru-RU"/>
          </a:p>
        </p:txBody>
      </p:sp>
      <p:sp>
        <p:nvSpPr>
          <p:cNvPr id="3" name="Google Shape;90;p2:notes"/>
          <p:cNvSpPr>
            <a:spLocks noGrp="1" noRot="1" noChangeAspect="1" noResize="1"/>
          </p:cNvSpPr>
          <p:nvPr>
            <p:ph type="sldImg"/>
          </p:nvPr>
        </p:nvSpPr>
        <p:spPr>
          <a:xfrm>
            <a:off x="96838" y="744538"/>
            <a:ext cx="66040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838" y="744538"/>
            <a:ext cx="6604000" cy="3722687"/>
          </a:xfrm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Сегодня сфокусируемся на 2 пункте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3889D9C-7142-4FEE-AB27-12116E6ADC1E}" type="slidenum">
              <a:rPr lang="ru-RU">
                <a:solidFill>
                  <a:srgbClr val="000000"/>
                </a:solidFill>
              </a:rPr>
              <a:pPr eaLnBrk="1" hangingPunct="1"/>
              <a:t>6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3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649" y="744617"/>
            <a:ext cx="6042378" cy="372308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503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1394B-577D-4FB0-89DE-2AF9AB4E08B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1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6838" y="755650"/>
            <a:ext cx="6604000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http://ADD4E48B1C771393814ABAAE5EE132EF.dms.sberbank.ru/ADD4E48B1C771393814ABAAE5EE132EF-A2E7DA6FDCD450455268D4037862DDDF-6EB9D5F4D99BA72957EE36C9C34D62A5/1.png" TargetMode="Externa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http://CE4E99F994C9BBBFFE5DEB97A9BEA527.dms.sberbank.ru/CE4E99F994C9BBBFFE5DEB97A9BEA527-A2E7DA6FDCD450455268D4037862DDDF-7806184858CE525E187ECB05C2F5E834/1.png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http://2047CEA9A701741A0FE206EB78F60B60.dms.sberbank.ru/2047CEA9A701741A0FE206EB78F60B60-A2E7DA6FDCD450455268D4037862DDDF-AA7CC72A90AF3F332D66258124018CA5/1.png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http://9D3D6FB7F97E2EAEA55CEF18380092FC.dms.sberbank.ru/9D3D6FB7F97E2EAEA55CEF18380092FC-A2E7DA6FDCD450455268D4037862DDDF-A79386A557E85270AFA0411F9C1C9C38/1.png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http://4A51715F950FE8C2BC2371730B443FF6.dms.sberbank.ru/4A51715F950FE8C2BC2371730B443FF6-A2E7DA6FDCD450455268D4037862DDDF-9E44D6C877AF73F544790C6126ED0959/1.png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http://50896F792F29CBA6426246C42D3E9B4D.dms.sberbank.ru/50896F792F29CBA6426246C42D3E9B4D-490C77FF0671F75309606DE0B6325D64-E19EF317982EEC793B9607213F06ED00/1.png" TargetMode="Externa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5" y="2130449"/>
            <a:ext cx="1034296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45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3733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32D204-0473-40B8-BF69-5529648F66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790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1BDE788-A86F-4419-94CE-18A4A804951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650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3050"/>
            <a:ext cx="40032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424" y="273051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35101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383A89-DCEB-49D9-8F88-21293873CC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7532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1455CE-867F-48DD-8713-34B24624A4F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27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FC439C3-5AC5-436B-84C4-89D9CF1AD9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547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6725" y="530225"/>
            <a:ext cx="2720942" cy="55054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9674" y="530225"/>
            <a:ext cx="7964248" cy="5505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EB9D6A4-C821-45F9-A2BF-07AD4CB10E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28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 раздела">
  <p:cSld name="Титул раздел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1716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азовый слайд">
  <p:cSld name="Базов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0"/>
          <p:cNvSpPr/>
          <p:nvPr/>
        </p:nvSpPr>
        <p:spPr>
          <a:xfrm>
            <a:off x="1014016" y="1820334"/>
            <a:ext cx="9789476" cy="26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6666"/>
              </a:lnSpc>
              <a:buClr>
                <a:srgbClr val="000000"/>
              </a:buClr>
              <a:buSzPts val="3000"/>
              <a:buFont typeface="Arial"/>
              <a:buNone/>
            </a:pPr>
            <a:r>
              <a:rPr lang="ru-RU" sz="40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rPr>
              <a:t>Презентация программы Благотворительного фонда 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lnSpc>
                <a:spcPct val="106666"/>
              </a:lnSpc>
              <a:buClr>
                <a:srgbClr val="000000"/>
              </a:buClr>
              <a:buSzPts val="3000"/>
              <a:buFont typeface="Arial"/>
              <a:buNone/>
            </a:pPr>
            <a:r>
              <a:rPr lang="ru-RU" sz="40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rPr>
              <a:t>Сбербанка «Вклад в будущее»                                             по развитию личностного потенциала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70"/>
          <p:cNvSpPr/>
          <p:nvPr/>
        </p:nvSpPr>
        <p:spPr>
          <a:xfrm>
            <a:off x="1115417" y="4548717"/>
            <a:ext cx="8205077" cy="3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600"/>
              <a:buFont typeface="Arial"/>
              <a:buNone/>
            </a:pPr>
            <a:r>
              <a:rPr lang="ru-RU" sz="21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rPr>
              <a:t>ХАУСТОВА Екатерина Александровна 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70"/>
          <p:cNvSpPr/>
          <p:nvPr/>
        </p:nvSpPr>
        <p:spPr>
          <a:xfrm>
            <a:off x="1115417" y="4936067"/>
            <a:ext cx="6829819" cy="98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600"/>
              <a:buFont typeface="Arial"/>
              <a:buNone/>
            </a:pPr>
            <a:r>
              <a:rPr lang="ru-RU" sz="21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rPr>
              <a:t>Руководитель Программы Благотворительного фонда Сбербанка «Вклад в будущее» по развитию личностного потенциала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70"/>
          <p:cNvSpPr/>
          <p:nvPr/>
        </p:nvSpPr>
        <p:spPr>
          <a:xfrm>
            <a:off x="8974040" y="5058834"/>
            <a:ext cx="2032256" cy="73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ru-RU" sz="2400" kern="0">
                <a:solidFill>
                  <a:srgbClr val="00642D"/>
                </a:solidFill>
                <a:latin typeface="Rasa"/>
                <a:ea typeface="Rasa"/>
                <a:cs typeface="Rasa"/>
                <a:sym typeface="Rasa"/>
              </a:rPr>
              <a:t>8 сентября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  <a:buFont typeface="Arial"/>
              <a:buNone/>
            </a:pPr>
            <a:r>
              <a:rPr lang="ru-RU" sz="2400" kern="0">
                <a:solidFill>
                  <a:srgbClr val="00642D"/>
                </a:solidFill>
                <a:latin typeface="Rasa"/>
                <a:ea typeface="Rasa"/>
                <a:cs typeface="Rasa"/>
                <a:sym typeface="Rasa"/>
              </a:rPr>
              <a:t>17.00-17.30</a:t>
            </a:r>
            <a:endParaRPr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1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8" y="274648"/>
            <a:ext cx="2737844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8"/>
            <a:ext cx="8010724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7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7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xmlns="" id="{B5CD68E2-A912-44A7-B01E-4B0AA5B9D4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2" y="374672"/>
            <a:ext cx="739386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4.png">
            <a:extLst>
              <a:ext uri="{FF2B5EF4-FFF2-40B4-BE49-F238E27FC236}">
                <a16:creationId xmlns:a16="http://schemas.microsoft.com/office/drawing/2014/main" xmlns="" id="{8A7BA998-7DED-47F9-B0DC-CB69D30EE4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12168188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hape 275">
            <a:extLst>
              <a:ext uri="{FF2B5EF4-FFF2-40B4-BE49-F238E27FC236}">
                <a16:creationId xmlns:a16="http://schemas.microsoft.com/office/drawing/2014/main" xmlns="" id="{2322F4C0-948B-42EE-9120-1040CC157B2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28875" y="1219200"/>
            <a:ext cx="11308387" cy="0"/>
          </a:xfrm>
          <a:prstGeom prst="line">
            <a:avLst/>
          </a:prstGeom>
          <a:noFill/>
          <a:ln w="12700">
            <a:solidFill>
              <a:srgbClr val="22974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5" name="Shape 203">
            <a:extLst>
              <a:ext uri="{FF2B5EF4-FFF2-40B4-BE49-F238E27FC236}">
                <a16:creationId xmlns:a16="http://schemas.microsoft.com/office/drawing/2014/main" xmlns="" id="{599DFFAF-32F0-41B0-AE73-4D7265BD5D87}"/>
              </a:ext>
            </a:extLst>
          </p:cNvPr>
          <p:cNvSpPr/>
          <p:nvPr userDrawn="1"/>
        </p:nvSpPr>
        <p:spPr>
          <a:xfrm>
            <a:off x="2283673" y="393713"/>
            <a:ext cx="2765305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/>
          <a:p>
            <a:pPr defTabSz="457200" hangingPunct="0">
              <a:lnSpc>
                <a:spcPct val="80000"/>
              </a:lnSpc>
              <a:defRPr sz="2100" cap="all">
                <a:solidFill>
                  <a:srgbClr val="F69200"/>
                </a:solidFill>
                <a:latin typeface="Fedra Sans Pro"/>
                <a:ea typeface="Fedra Sans Pro"/>
                <a:cs typeface="Fedra Sans Pro"/>
                <a:sym typeface="Fedra Sans Pro"/>
              </a:defRPr>
            </a:pPr>
            <a:r>
              <a:rPr lang="bg-BG" sz="1300" kern="0" cap="all">
                <a:solidFill>
                  <a:srgbClr val="F69200"/>
                </a:solidFill>
                <a:latin typeface="Fedra Sans Pro Light" charset="0"/>
                <a:ea typeface="Fedra Sans Pro Light" charset="0"/>
                <a:cs typeface="Fedra Sans Pro Light" charset="0"/>
                <a:sym typeface="Fedra Sans Pro"/>
              </a:rPr>
              <a:t>Развитие </a:t>
            </a:r>
            <a:r>
              <a:rPr lang="bg-BG" sz="1300" kern="0" cap="all" err="1">
                <a:solidFill>
                  <a:srgbClr val="F69200"/>
                </a:solidFill>
                <a:latin typeface="Fedra Sans Pro Light" charset="0"/>
                <a:ea typeface="Fedra Sans Pro Light" charset="0"/>
                <a:cs typeface="Fedra Sans Pro Light" charset="0"/>
                <a:sym typeface="Fedra Sans Pro"/>
              </a:rPr>
              <a:t>личностного</a:t>
            </a:r>
            <a:r>
              <a:rPr lang="bg-BG" sz="1300" kern="0" cap="all">
                <a:solidFill>
                  <a:srgbClr val="F69200"/>
                </a:solidFill>
                <a:latin typeface="Fedra Sans Pro Light" charset="0"/>
                <a:ea typeface="Fedra Sans Pro Light" charset="0"/>
                <a:cs typeface="Fedra Sans Pro Light" charset="0"/>
                <a:sym typeface="Fedra Sans Pro"/>
              </a:rPr>
              <a:t> потенциала</a:t>
            </a:r>
            <a:endParaRPr sz="1300" kern="0" cap="all">
              <a:solidFill>
                <a:srgbClr val="424242"/>
              </a:solidFill>
              <a:latin typeface="Fedra Sans Pro Light" charset="0"/>
              <a:ea typeface="Fedra Sans Pro Light" charset="0"/>
              <a:cs typeface="Fedra Sans Pro Light" charset="0"/>
              <a:sym typeface="Fedra Sans Pro"/>
            </a:endParaRPr>
          </a:p>
        </p:txBody>
      </p:sp>
      <p:sp>
        <p:nvSpPr>
          <p:cNvPr id="6" name="Shape 207">
            <a:extLst>
              <a:ext uri="{FF2B5EF4-FFF2-40B4-BE49-F238E27FC236}">
                <a16:creationId xmlns:a16="http://schemas.microsoft.com/office/drawing/2014/main" xmlns="" id="{DA6EB133-E67F-46AF-905E-A7F74807FD8F}"/>
              </a:ext>
            </a:extLst>
          </p:cNvPr>
          <p:cNvSpPr/>
          <p:nvPr userDrawn="1"/>
        </p:nvSpPr>
        <p:spPr>
          <a:xfrm>
            <a:off x="5120779" y="372548"/>
            <a:ext cx="284980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>
              <a:defRPr sz="1300" cap="all">
                <a:solidFill>
                  <a:srgbClr val="00642D"/>
                </a:solidFill>
                <a:latin typeface="Fedra Sans Pro Light"/>
                <a:ea typeface="Fedra Sans Pro Light"/>
                <a:cs typeface="Fedra Sans Pro Light"/>
                <a:sym typeface="Fedra Sans Pro Light"/>
              </a:defRPr>
            </a:lvl1pPr>
          </a:lstStyle>
          <a:p>
            <a:pPr defTabSz="457200" hangingPunct="0">
              <a:defRPr/>
            </a:pPr>
            <a:r>
              <a:rPr lang="ru-RU" sz="1000" kern="0"/>
              <a:t>Программа повышения квалификации</a:t>
            </a:r>
            <a:endParaRPr lang="ru-RU" sz="1000" kern="0">
              <a:latin typeface="Fedra Sans Pro Light" charset="0"/>
              <a:ea typeface="Fedra Sans Pro Light" charset="0"/>
              <a:cs typeface="Fedra Sans Pro Light" charset="0"/>
            </a:endParaRPr>
          </a:p>
        </p:txBody>
      </p:sp>
      <p:sp>
        <p:nvSpPr>
          <p:cNvPr id="7" name="Shape 207">
            <a:extLst>
              <a:ext uri="{FF2B5EF4-FFF2-40B4-BE49-F238E27FC236}">
                <a16:creationId xmlns:a16="http://schemas.microsoft.com/office/drawing/2014/main" xmlns="" id="{CD84F68C-327F-49FA-AE8C-FA569EFE781E}"/>
              </a:ext>
            </a:extLst>
          </p:cNvPr>
          <p:cNvSpPr/>
          <p:nvPr userDrawn="1"/>
        </p:nvSpPr>
        <p:spPr>
          <a:xfrm>
            <a:off x="5144036" y="850909"/>
            <a:ext cx="2074507" cy="12311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>
              <a:defRPr sz="1300" cap="all">
                <a:solidFill>
                  <a:srgbClr val="00642D"/>
                </a:solidFill>
                <a:latin typeface="Fedra Sans Pro Light"/>
                <a:ea typeface="Fedra Sans Pro Light"/>
                <a:cs typeface="Fedra Sans Pro Light"/>
                <a:sym typeface="Fedra Sans Pro Light"/>
              </a:defRPr>
            </a:lvl1pPr>
          </a:lstStyle>
          <a:p>
            <a:pPr defTabSz="457200" hangingPunct="0">
              <a:defRPr/>
            </a:pPr>
            <a:r>
              <a:rPr lang="uk-UA" sz="800" kern="0" err="1"/>
              <a:t>Управленческий</a:t>
            </a:r>
            <a:r>
              <a:rPr lang="uk-UA" sz="800" kern="0"/>
              <a:t> модуль</a:t>
            </a:r>
            <a:endParaRPr lang="ru-RU" sz="800" kern="0">
              <a:latin typeface="Fedra Sans Pro Light" charset="0"/>
              <a:ea typeface="Fedra Sans Pro Light" charset="0"/>
              <a:cs typeface="Fedra Sans Pro Light" charset="0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A905428C-670D-43D2-855A-FC947E6278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309" y="387367"/>
            <a:ext cx="815438" cy="60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xmlns="" id="{464BE815-E8B3-4874-93B6-19B3D4654B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89425" y="713348"/>
            <a:ext cx="747837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r" defTabSz="45720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42485-0916-4382-8D3F-9726DEB56ECB}" type="slidenum">
              <a:rPr lang="ru-RU" altLang="ru-RU" smtClean="0">
                <a:solidFill>
                  <a:srgbClr val="F69200"/>
                </a:solidFill>
                <a:latin typeface="Fedra Sans Pro Light"/>
                <a:ea typeface="Fedra Sans Pro Light"/>
                <a:cs typeface="Fedra Sans Pro Light"/>
              </a:rPr>
              <a:pPr algn="r" defTabSz="4572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69200"/>
              </a:solidFill>
              <a:latin typeface="Fedra Sans Pro Light"/>
              <a:ea typeface="Fedra Sans Pro Light"/>
              <a:cs typeface="Fedra Sans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90935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54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990C-C9DE-4D9D-A823-BFBE3CE0B0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7DE9-7E46-4413-861E-C0396657CB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10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DED0-9075-41B0-BBD5-B3D05C350B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FA75-F23D-4FFB-9128-05BB5E5D43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7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29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A2EDC-3205-4201-8963-6D8932DF5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E17D-27E4-4641-BD36-D0AADAED2C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8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538A-0E5D-4369-910F-67128A243A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1852-04F7-42A5-B029-7FED28B2FD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73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9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9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F409-1B33-400A-A02D-7079934CE3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A4D8-7FB3-4AA2-A951-2431830FC3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8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5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156C9-DED9-4DA9-B52B-055A001824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4C1E-90F5-4F24-9814-017D926E85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96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FC466-897C-4371-9581-0A8AA3BB24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F7C3-00F9-4B6F-86B7-1197623D0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39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4" y="273050"/>
            <a:ext cx="40032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5" y="273060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4" y="1435103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0AC19-A3F6-4626-88FE-D2DAA8259C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ABBF-D8EA-47A9-8432-4FD6549A0F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5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9AFE-5D80-404A-B28F-3D0D257C29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3DF7-2E64-4524-B91C-6E1548FDE1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24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723CB-61DB-40A3-8662-CFA05C25CD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3667-A7C5-49C4-B9B1-78788332ED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12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74647"/>
            <a:ext cx="273784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7"/>
            <a:ext cx="8010724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F93D-DD29-4AA1-882E-1922723518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8B01B-1BBC-46C9-ACC2-0190B2D72A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8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8412" y="274647"/>
            <a:ext cx="10951369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B04B-7186-4D20-B3B9-C8B2048403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6C67-4EC5-4BA9-AD70-38AA019F55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50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50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990C-C9DE-4D9D-A823-BFBE3CE0B0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7DE9-7E46-4413-861E-C0396657CB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48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DED0-9075-41B0-BBD5-B3D05C350B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FA75-F23D-4FFB-9128-05BB5E5D43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9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25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A2EDC-3205-4201-8963-6D8932DF5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E17D-27E4-4641-BD36-D0AADAED2C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5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4" y="4406924"/>
            <a:ext cx="10342960" cy="1362075"/>
          </a:xfrm>
        </p:spPr>
        <p:txBody>
          <a:bodyPr anchor="t"/>
          <a:lstStyle>
            <a:lvl1pPr algn="l">
              <a:defRPr sz="53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4" y="2906713"/>
            <a:ext cx="10342960" cy="1500187"/>
          </a:xfrm>
        </p:spPr>
        <p:txBody>
          <a:bodyPr anchor="b"/>
          <a:lstStyle>
            <a:lvl1pPr marL="0" indent="0">
              <a:buNone/>
              <a:defRPr sz="2661">
                <a:solidFill>
                  <a:schemeClr val="tx1">
                    <a:tint val="75000"/>
                  </a:schemeClr>
                </a:solidFill>
              </a:defRPr>
            </a:lvl1pPr>
            <a:lvl2pPr marL="608449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2pPr>
            <a:lvl3pPr marL="1216899" indent="0">
              <a:buNone/>
              <a:defRPr sz="2129">
                <a:solidFill>
                  <a:schemeClr val="tx1">
                    <a:tint val="75000"/>
                  </a:schemeClr>
                </a:solidFill>
              </a:defRPr>
            </a:lvl3pPr>
            <a:lvl4pPr marL="182534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4pPr>
            <a:lvl5pPr marL="243379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5pPr>
            <a:lvl6pPr marL="304224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6pPr>
            <a:lvl7pPr marL="3650698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7pPr>
            <a:lvl8pPr marL="425914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8pPr>
            <a:lvl9pPr marL="4867597" indent="0">
              <a:buNone/>
              <a:defRPr sz="18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23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538A-0E5D-4369-910F-67128A243A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1852-04F7-42A5-B029-7FED28B2FD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6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9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9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F409-1B33-400A-A02D-7079934CE3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A4D8-7FB3-4AA2-A951-2431830FC3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6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156C9-DED9-4DA9-B52B-055A001824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4C1E-90F5-4F24-9814-017D926E85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79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FC466-897C-4371-9581-0A8AA3BB24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F7C3-00F9-4B6F-86B7-1197623D0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4" y="273050"/>
            <a:ext cx="40032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5" y="273060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4" y="1435103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0AC19-A3F6-4626-88FE-D2DAA8259C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ABBF-D8EA-47A9-8432-4FD6549A0F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21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9AFE-5D80-404A-B28F-3D0D257C29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3DF7-2E64-4524-B91C-6E1548FDE1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78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723CB-61DB-40A3-8662-CFA05C25CD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3667-A7C5-49C4-B9B1-78788332ED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12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74647"/>
            <a:ext cx="273784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7"/>
            <a:ext cx="8010724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F93D-DD29-4AA1-882E-1922723518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8B01B-1BBC-46C9-ACC2-0190B2D72A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98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8412" y="274647"/>
            <a:ext cx="10951369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B04B-7186-4D20-B3B9-C8B2048403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6C67-4EC5-4BA9-AD70-38AA019F55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58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42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990C-C9DE-4D9D-A823-BFBE3CE0B0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7DE9-7E46-4413-861E-C0396657CB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6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3727"/>
            </a:lvl1pPr>
            <a:lvl2pPr>
              <a:defRPr sz="3193"/>
            </a:lvl2pPr>
            <a:lvl3pPr>
              <a:defRPr sz="2661"/>
            </a:lvl3pPr>
            <a:lvl4pPr>
              <a:defRPr sz="2396"/>
            </a:lvl4pPr>
            <a:lvl5pPr>
              <a:defRPr sz="2396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3727"/>
            </a:lvl1pPr>
            <a:lvl2pPr>
              <a:defRPr sz="3193"/>
            </a:lvl2pPr>
            <a:lvl3pPr>
              <a:defRPr sz="2661"/>
            </a:lvl3pPr>
            <a:lvl4pPr>
              <a:defRPr sz="2396"/>
            </a:lvl4pPr>
            <a:lvl5pPr>
              <a:defRPr sz="2396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93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DED0-9075-41B0-BBD5-B3D05C350B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FA75-F23D-4FFB-9128-05BB5E5D43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26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17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A2EDC-3205-4201-8963-6D8932DF5F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E17D-27E4-4641-BD36-D0AADAED2C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7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3538A-0E5D-4369-910F-67128A243A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1852-04F7-42A5-B029-7FED28B2FD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9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9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9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F409-1B33-400A-A02D-7079934CE3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1A4D8-7FB3-4AA2-A951-2431830FC3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38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156C9-DED9-4DA9-B52B-055A001824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4C1E-90F5-4F24-9814-017D926E85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0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FC466-897C-4371-9581-0A8AA3BB24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F7C3-00F9-4B6F-86B7-1197623D08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55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4" y="273050"/>
            <a:ext cx="40032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5" y="273060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4" y="1435103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0AC19-A3F6-4626-88FE-D2DAA8259C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BABBF-D8EA-47A9-8432-4FD6549A0F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4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9AFE-5D80-404A-B28F-3D0D257C29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3DF7-2E64-4524-B91C-6E1548FDE1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16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723CB-61DB-40A3-8662-CFA05C25CD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3667-A7C5-49C4-B9B1-78788332ED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52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74647"/>
            <a:ext cx="273784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7"/>
            <a:ext cx="8010724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EF93D-DD29-4AA1-882E-1922723518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8B01B-1BBC-46C9-ACC2-0190B2D72AF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1" y="1535113"/>
            <a:ext cx="5376398" cy="639762"/>
          </a:xfrm>
        </p:spPr>
        <p:txBody>
          <a:bodyPr anchor="b"/>
          <a:lstStyle>
            <a:lvl1pPr marL="0" indent="0">
              <a:buNone/>
              <a:defRPr sz="3193" b="1"/>
            </a:lvl1pPr>
            <a:lvl2pPr marL="608449" indent="0">
              <a:buNone/>
              <a:defRPr sz="2661" b="1"/>
            </a:lvl2pPr>
            <a:lvl3pPr marL="1216899" indent="0">
              <a:buNone/>
              <a:defRPr sz="2396" b="1"/>
            </a:lvl3pPr>
            <a:lvl4pPr marL="1825348" indent="0">
              <a:buNone/>
              <a:defRPr sz="2129" b="1"/>
            </a:lvl4pPr>
            <a:lvl5pPr marL="2433798" indent="0">
              <a:buNone/>
              <a:defRPr sz="2129" b="1"/>
            </a:lvl5pPr>
            <a:lvl6pPr marL="3042247" indent="0">
              <a:buNone/>
              <a:defRPr sz="2129" b="1"/>
            </a:lvl6pPr>
            <a:lvl7pPr marL="3650698" indent="0">
              <a:buNone/>
              <a:defRPr sz="2129" b="1"/>
            </a:lvl7pPr>
            <a:lvl8pPr marL="4259147" indent="0">
              <a:buNone/>
              <a:defRPr sz="2129" b="1"/>
            </a:lvl8pPr>
            <a:lvl9pPr marL="4867597" indent="0">
              <a:buNone/>
              <a:defRPr sz="212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1" y="2174875"/>
            <a:ext cx="5376398" cy="3951288"/>
          </a:xfrm>
        </p:spPr>
        <p:txBody>
          <a:bodyPr/>
          <a:lstStyle>
            <a:lvl1pPr>
              <a:defRPr sz="3193"/>
            </a:lvl1pPr>
            <a:lvl2pPr>
              <a:defRPr sz="2661"/>
            </a:lvl2pPr>
            <a:lvl3pPr>
              <a:defRPr sz="2396"/>
            </a:lvl3pPr>
            <a:lvl4pPr>
              <a:defRPr sz="2129"/>
            </a:lvl4pPr>
            <a:lvl5pPr>
              <a:defRPr sz="2129"/>
            </a:lvl5pPr>
            <a:lvl6pPr>
              <a:defRPr sz="2129"/>
            </a:lvl6pPr>
            <a:lvl7pPr>
              <a:defRPr sz="2129"/>
            </a:lvl7pPr>
            <a:lvl8pPr>
              <a:defRPr sz="2129"/>
            </a:lvl8pPr>
            <a:lvl9pPr>
              <a:defRPr sz="21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35113"/>
            <a:ext cx="5378508" cy="639762"/>
          </a:xfrm>
        </p:spPr>
        <p:txBody>
          <a:bodyPr anchor="b"/>
          <a:lstStyle>
            <a:lvl1pPr marL="0" indent="0">
              <a:buNone/>
              <a:defRPr sz="3193" b="1"/>
            </a:lvl1pPr>
            <a:lvl2pPr marL="608449" indent="0">
              <a:buNone/>
              <a:defRPr sz="2661" b="1"/>
            </a:lvl2pPr>
            <a:lvl3pPr marL="1216899" indent="0">
              <a:buNone/>
              <a:defRPr sz="2396" b="1"/>
            </a:lvl3pPr>
            <a:lvl4pPr marL="1825348" indent="0">
              <a:buNone/>
              <a:defRPr sz="2129" b="1"/>
            </a:lvl4pPr>
            <a:lvl5pPr marL="2433798" indent="0">
              <a:buNone/>
              <a:defRPr sz="2129" b="1"/>
            </a:lvl5pPr>
            <a:lvl6pPr marL="3042247" indent="0">
              <a:buNone/>
              <a:defRPr sz="2129" b="1"/>
            </a:lvl6pPr>
            <a:lvl7pPr marL="3650698" indent="0">
              <a:buNone/>
              <a:defRPr sz="2129" b="1"/>
            </a:lvl7pPr>
            <a:lvl8pPr marL="4259147" indent="0">
              <a:buNone/>
              <a:defRPr sz="2129" b="1"/>
            </a:lvl8pPr>
            <a:lvl9pPr marL="4867597" indent="0">
              <a:buNone/>
              <a:defRPr sz="212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1271" y="2174875"/>
            <a:ext cx="5378508" cy="3951288"/>
          </a:xfrm>
        </p:spPr>
        <p:txBody>
          <a:bodyPr/>
          <a:lstStyle>
            <a:lvl1pPr>
              <a:defRPr sz="3193"/>
            </a:lvl1pPr>
            <a:lvl2pPr>
              <a:defRPr sz="2661"/>
            </a:lvl2pPr>
            <a:lvl3pPr>
              <a:defRPr sz="2396"/>
            </a:lvl3pPr>
            <a:lvl4pPr>
              <a:defRPr sz="2129"/>
            </a:lvl4pPr>
            <a:lvl5pPr>
              <a:defRPr sz="2129"/>
            </a:lvl5pPr>
            <a:lvl6pPr>
              <a:defRPr sz="2129"/>
            </a:lvl6pPr>
            <a:lvl7pPr>
              <a:defRPr sz="2129"/>
            </a:lvl7pPr>
            <a:lvl8pPr>
              <a:defRPr sz="2129"/>
            </a:lvl8pPr>
            <a:lvl9pPr>
              <a:defRPr sz="21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777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8412" y="274647"/>
            <a:ext cx="10951369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B04B-7186-4D20-B3B9-C8B2048403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6C67-4EC5-4BA9-AD70-38AA019F55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91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34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7C5CAD-3017-4AEF-8FBB-8008D3EB5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860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DAF7FF2-74A4-4E81-BBEF-989F6902A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13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09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D80A80-537D-4058-8421-0E63C8D19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35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1C2C04-F344-4FA6-BC99-9B2207977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855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1271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76B64A-843C-4101-8C5D-2DF73F9D7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04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4AD4E7-9635-4825-A013-64DFEABE7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35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7BE45D-9CF8-43DC-A407-8237B3725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112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3050"/>
            <a:ext cx="40032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425" y="273059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35103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636A0C9-F7E8-409E-99E7-9770D9CBF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7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BA5560-206F-477F-AA9C-974059A9F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90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11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D23560-22AF-4548-8A6D-FB3D523C4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97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74647"/>
            <a:ext cx="273784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7"/>
            <a:ext cx="8010724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A0C5CC-823F-4E16-88DE-42D046CC6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431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068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05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995" y="-14288"/>
            <a:ext cx="8069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2110421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15439" y="6500813"/>
            <a:ext cx="176607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FF6633"/>
                </a:solidFill>
                <a:latin typeface="Verdana" pitchFamily="34" charset="0"/>
              </a:rPr>
              <a:t>vbudushee.ru</a:t>
            </a:r>
            <a:endParaRPr lang="en-GB" sz="1200" smtClean="0">
              <a:solidFill>
                <a:srgbClr val="FF663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4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2110421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075" y="8"/>
            <a:ext cx="8281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15439" y="6500813"/>
            <a:ext cx="176607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FF6633"/>
                </a:solidFill>
                <a:latin typeface="Verdana" pitchFamily="34" charset="0"/>
              </a:rPr>
              <a:t>vbudushee.ru</a:t>
            </a:r>
            <a:endParaRPr lang="en-GB" sz="1200" smtClean="0">
              <a:solidFill>
                <a:srgbClr val="FF6633"/>
              </a:solidFill>
              <a:latin typeface="Verdan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11340075" y="727075"/>
            <a:ext cx="82811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79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93E8DD2-2C26-4379-9D10-C39D5295705B}" type="slidenum">
              <a:rPr lang="ru-RU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Рисунок 7" descr="http://ADD4E48B1C771393814ABAAE5EE132EF.dms.sberbank.ru/ADD4E48B1C771393814ABAAE5EE132EF-A2E7DA6FDCD450455268D4037862DDDF-6EB9D5F4D99BA72957EE36C9C34D62A5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7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2110421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42" y="9"/>
            <a:ext cx="147454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15439" y="6500813"/>
            <a:ext cx="176607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FF6633"/>
                </a:solidFill>
                <a:latin typeface="Verdana" pitchFamily="34" charset="0"/>
              </a:rPr>
              <a:t>vbudushee.ru</a:t>
            </a:r>
            <a:endParaRPr lang="en-GB" sz="1200" smtClean="0">
              <a:solidFill>
                <a:srgbClr val="FF663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37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2" y="0"/>
            <a:ext cx="11390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2110421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5" descr="http://CE4E99F994C9BBBFFE5DEB97A9BEA527.dms.sberbank.ru/CE4E99F994C9BBBFFE5DEB97A9BEA527-A2E7DA6FDCD450455268D4037862DDDF-7806184858CE525E187ECB05C2F5E83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 descr="http://CE4E99F994C9BBBFFE5DEB97A9BEA527.dms.sberbank.ru/CE4E99F994C9BBBFFE5DEB97A9BEA527-A2E7DA6FDCD450455268D4037862DDDF-7806184858CE525E187ECB05C2F5E83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34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2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0" i="0">
                <a:solidFill>
                  <a:srgbClr val="333E48"/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DD6E7671-5CB6-49E3-93CA-A210C6B22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7319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универсаль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87" y="-14288"/>
            <a:ext cx="97599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57" y="323859"/>
            <a:ext cx="8513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3006135" y="384184"/>
            <a:ext cx="0" cy="511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8690959" y="384184"/>
            <a:ext cx="0" cy="511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7"/>
          <p:cNvSpPr>
            <a:spLocks noChangeArrowheads="1"/>
          </p:cNvSpPr>
          <p:nvPr userDrawn="1"/>
        </p:nvSpPr>
        <p:spPr bwMode="auto">
          <a:xfrm>
            <a:off x="3627219" y="509592"/>
            <a:ext cx="44426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smtClean="0">
                <a:solidFill>
                  <a:srgbClr val="333E48"/>
                </a:solidFill>
                <a:latin typeface="Verdana" pitchFamily="34" charset="0"/>
                <a:cs typeface="Arial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42" y="400059"/>
            <a:ext cx="148299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469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универс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42" y="9"/>
            <a:ext cx="147454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57" y="323859"/>
            <a:ext cx="8513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 userDrawn="1"/>
        </p:nvCxnSpPr>
        <p:spPr>
          <a:xfrm>
            <a:off x="3006135" y="384184"/>
            <a:ext cx="0" cy="511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8690959" y="384184"/>
            <a:ext cx="0" cy="511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7"/>
          <p:cNvSpPr>
            <a:spLocks noChangeArrowheads="1"/>
          </p:cNvSpPr>
          <p:nvPr userDrawn="1"/>
        </p:nvSpPr>
        <p:spPr bwMode="auto">
          <a:xfrm>
            <a:off x="3627219" y="509592"/>
            <a:ext cx="44426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smtClean="0">
                <a:solidFill>
                  <a:srgbClr val="333E48"/>
                </a:solidFill>
                <a:latin typeface="Verdana" pitchFamily="34" charset="0"/>
                <a:cs typeface="Arial" pitchFamily="34" charset="0"/>
              </a:rPr>
              <a:t>ПРОГРАММА ПО РАЗВИТИЮ ЛИЧНОСТНОГО ПОТЕНЦИАЛА</a:t>
            </a:r>
          </a:p>
        </p:txBody>
      </p:sp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42" y="400059"/>
            <a:ext cx="148299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56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5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4" y="350838"/>
            <a:ext cx="707699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0" descr="http://2047CEA9A701741A0FE206EB78F60B60.dms.sberbank.ru/2047CEA9A701741A0FE206EB78F60B60-A2E7DA6FDCD450455268D4037862DDDF-AA7CC72A90AF3F332D66258124018CA5/1.png"/>
          <p:cNvPicPr>
            <a:picLocks/>
          </p:cNvPicPr>
          <p:nvPr userDrawn="1"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1" descr="http://9D3D6FB7F97E2EAEA55CEF18380092FC.dms.sberbank.ru/9D3D6FB7F97E2EAEA55CEF18380092FC-A2E7DA6FDCD450455268D4037862DDDF-A79386A557E85270AFA0411F9C1C9C38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9;p2">
            <a:extLst>
              <a:ext uri="{FF2B5EF4-FFF2-40B4-BE49-F238E27FC236}"/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93143" y="350629"/>
            <a:ext cx="9963770" cy="711761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rgbClr val="F7653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dirty="0"/>
          </a:p>
        </p:txBody>
      </p:sp>
      <p:sp>
        <p:nvSpPr>
          <p:cNvPr id="6" name="Google Shape;10;p2">
            <a:extLst>
              <a:ext uri="{FF2B5EF4-FFF2-40B4-BE49-F238E27FC236}"/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9980" y="1431760"/>
            <a:ext cx="11107858" cy="4707785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>
                <a:solidFill>
                  <a:schemeClr val="tx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3433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1" y="298459"/>
            <a:ext cx="8302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81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hape 275"/>
          <p:cNvSpPr>
            <a:spLocks noChangeShapeType="1"/>
          </p:cNvSpPr>
          <p:nvPr userDrawn="1"/>
        </p:nvSpPr>
        <p:spPr bwMode="auto">
          <a:xfrm>
            <a:off x="428851" y="1135063"/>
            <a:ext cx="11308387" cy="0"/>
          </a:xfrm>
          <a:prstGeom prst="line">
            <a:avLst/>
          </a:prstGeom>
          <a:noFill/>
          <a:ln w="12700">
            <a:solidFill>
              <a:srgbClr val="22974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0957" tIns="60957" rIns="60957" bIns="6095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333E4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http://4A51715F950FE8C2BC2371730B443FF6.dms.sberbank.ru/4A51715F950FE8C2BC2371730B443FF6-A2E7DA6FDCD450455268D4037862DDDF-9E44D6C877AF73F544790C6126ED0959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13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222" y="430650"/>
            <a:ext cx="9262521" cy="634483"/>
          </a:xfrm>
        </p:spPr>
        <p:txBody>
          <a:bodyPr lIns="0" tIns="0" rIns="0" bIns="0" anchor="b"/>
          <a:lstStyle>
            <a:lvl1pPr>
              <a:lnSpc>
                <a:spcPts val="2800"/>
              </a:lnSpc>
              <a:defRPr b="0" i="0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7091" y="1604434"/>
            <a:ext cx="4687917" cy="484928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SansPro-Book" panose="020B0403040000020004" pitchFamily="34" charset="0"/>
              </a:defRPr>
            </a:lvl1pPr>
            <a:lvl2pPr>
              <a:defRPr sz="1333" b="0" i="0">
                <a:latin typeface="FedraSansPro-Light" charset="0"/>
                <a:ea typeface="FedraSansPro-Light" charset="0"/>
                <a:cs typeface="FedraSansPro-Light" charset="0"/>
              </a:defRPr>
            </a:lvl2pPr>
            <a:lvl3pPr>
              <a:defRPr sz="1200" b="0" i="0">
                <a:latin typeface="FedraSansPro-Light" charset="0"/>
                <a:ea typeface="FedraSansPro-Light" charset="0"/>
                <a:cs typeface="FedraSansPro-Light" charset="0"/>
              </a:defRPr>
            </a:lvl3pPr>
            <a:lvl4pPr>
              <a:defRPr sz="1067" b="0" i="0">
                <a:latin typeface="FedraSansPro-Light" charset="0"/>
                <a:ea typeface="FedraSansPro-Light" charset="0"/>
                <a:cs typeface="FedraSansPro-Light" charset="0"/>
              </a:defRPr>
            </a:lvl4pPr>
            <a:lvl5pPr>
              <a:defRPr sz="933" b="0" i="0">
                <a:latin typeface="FedraSansPro-Light" charset="0"/>
                <a:ea typeface="FedraSansPro-Light" charset="0"/>
                <a:cs typeface="FedraSansPro-Light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1002076" y="438159"/>
            <a:ext cx="747837" cy="366713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spcBef>
                <a:spcPts val="0"/>
              </a:spcBef>
              <a:spcAft>
                <a:spcPts val="0"/>
              </a:spcAft>
              <a:defRPr sz="2667">
                <a:solidFill>
                  <a:srgbClr val="FFFFFF">
                    <a:lumMod val="50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DC1C6D-8E9F-4B3F-ACF3-A7BCC25D53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498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5542" y="404813"/>
            <a:ext cx="7520958" cy="1616224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3732" b="0" i="0">
                <a:solidFill>
                  <a:schemeClr val="accent3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SansPro-Book" panose="020B0403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215539" y="2468462"/>
            <a:ext cx="7521750" cy="3366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667">
                <a:solidFill>
                  <a:schemeClr val="accent1"/>
                </a:solidFill>
              </a:defRPr>
            </a:lvl1pPr>
            <a:lvl2pPr marL="609489" indent="0" algn="ctr">
              <a:buNone/>
              <a:defRPr sz="2667"/>
            </a:lvl2pPr>
            <a:lvl3pPr marL="1218978" indent="0" algn="ctr">
              <a:buNone/>
              <a:defRPr sz="2400"/>
            </a:lvl3pPr>
            <a:lvl4pPr marL="1828465" indent="0" algn="ctr">
              <a:buNone/>
              <a:defRPr sz="2133"/>
            </a:lvl4pPr>
            <a:lvl5pPr marL="2437952" indent="0" algn="ctr">
              <a:buNone/>
              <a:defRPr sz="2133"/>
            </a:lvl5pPr>
            <a:lvl6pPr marL="3047441" indent="0" algn="ctr">
              <a:buNone/>
              <a:defRPr sz="2133"/>
            </a:lvl6pPr>
            <a:lvl7pPr marL="3656930" indent="0" algn="ctr">
              <a:buNone/>
              <a:defRPr sz="2133"/>
            </a:lvl7pPr>
            <a:lvl8pPr marL="4266417" indent="0" algn="ctr">
              <a:buNone/>
              <a:defRPr sz="2133"/>
            </a:lvl8pPr>
            <a:lvl9pPr marL="4875906" indent="0" algn="ctr">
              <a:buNone/>
              <a:defRPr sz="2133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35503" b="25884"/>
          <a:stretch/>
        </p:blipFill>
        <p:spPr>
          <a:xfrm>
            <a:off x="8" y="3234417"/>
            <a:ext cx="12168187" cy="3623584"/>
          </a:xfrm>
          <a:prstGeom prst="rect">
            <a:avLst/>
          </a:prstGeom>
        </p:spPr>
      </p:pic>
      <p:sp>
        <p:nvSpPr>
          <p:cNvPr id="10" name="Shape 241">
            <a:extLst>
              <a:ext uri="{FF2B5EF4-FFF2-40B4-BE49-F238E27FC236}">
                <a16:creationId xmlns:a16="http://schemas.microsoft.com/office/drawing/2014/main" xmlns="" id="{6D776D64-0D86-564B-81AE-F70FC3B369B7}"/>
              </a:ext>
            </a:extLst>
          </p:cNvPr>
          <p:cNvSpPr/>
          <p:nvPr userDrawn="1"/>
        </p:nvSpPr>
        <p:spPr>
          <a:xfrm>
            <a:off x="4215544" y="2176374"/>
            <a:ext cx="7521749" cy="3273"/>
          </a:xfrm>
          <a:prstGeom prst="line">
            <a:avLst/>
          </a:prstGeom>
          <a:ln w="6350">
            <a:solidFill>
              <a:srgbClr val="F69200"/>
            </a:solidFill>
            <a:prstDash val="solid"/>
          </a:ln>
        </p:spPr>
        <p:txBody>
          <a:bodyPr lIns="60949" tIns="60949" rIns="60949" bIns="60949"/>
          <a:lstStyle/>
          <a:p>
            <a:endParaRPr sz="320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1B9D0D-5AEC-1A4B-A0AA-4970948167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8540" y="733563"/>
            <a:ext cx="2493162" cy="20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601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r="34469"/>
          <a:stretch/>
        </p:blipFill>
        <p:spPr>
          <a:xfrm>
            <a:off x="6084887" y="5"/>
            <a:ext cx="6143437" cy="6937065"/>
          </a:xfrm>
          <a:prstGeom prst="rect">
            <a:avLst/>
          </a:prstGeom>
        </p:spPr>
      </p:pic>
      <p:sp>
        <p:nvSpPr>
          <p:cNvPr id="11" name="Shape 241"/>
          <p:cNvSpPr/>
          <p:nvPr userDrawn="1"/>
        </p:nvSpPr>
        <p:spPr>
          <a:xfrm>
            <a:off x="443575" y="5253039"/>
            <a:ext cx="5218680" cy="0"/>
          </a:xfrm>
          <a:prstGeom prst="line">
            <a:avLst/>
          </a:prstGeom>
          <a:ln w="6350">
            <a:solidFill>
              <a:srgbClr val="F69200"/>
            </a:solidFill>
            <a:prstDash val="solid"/>
          </a:ln>
        </p:spPr>
        <p:txBody>
          <a:bodyPr lIns="45712" tIns="45712" rIns="45712" bIns="45712"/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796"/>
          <a:stretch/>
        </p:blipFill>
        <p:spPr bwMode="auto">
          <a:xfrm>
            <a:off x="326867" y="218374"/>
            <a:ext cx="3299253" cy="240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414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815" y="1475875"/>
            <a:ext cx="11403453" cy="195081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ts val="5599"/>
              </a:lnSpc>
              <a:defRPr sz="5332" b="0" i="0">
                <a:solidFill>
                  <a:srgbClr val="22974F"/>
                </a:solidFill>
                <a:latin typeface="FedraSansPro-Light" charset="0"/>
                <a:ea typeface="FedraSansPro-Light" charset="0"/>
                <a:cs typeface="FedraSansPro-Light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4251" r="-32412" b="749"/>
          <a:stretch/>
        </p:blipFill>
        <p:spPr>
          <a:xfrm rot="5400000">
            <a:off x="5687862" y="-5687854"/>
            <a:ext cx="792479" cy="12168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959" y="3479983"/>
            <a:ext cx="11306275" cy="29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145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740" y="3483021"/>
            <a:ext cx="11307494" cy="29373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91" y="1237535"/>
            <a:ext cx="10495062" cy="21882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ts val="5599"/>
              </a:lnSpc>
              <a:defRPr sz="5332" b="0" i="0">
                <a:solidFill>
                  <a:schemeClr val="accent3"/>
                </a:solidFill>
                <a:latin typeface="FedraSansPro-Light" charset="0"/>
                <a:ea typeface="FedraSansPro-Light" charset="0"/>
                <a:cs typeface="FedraSansPro-Light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/>
          <a:srcRect t="24251" r="-32412" b="749"/>
          <a:stretch/>
        </p:blipFill>
        <p:spPr>
          <a:xfrm rot="5400000">
            <a:off x="5687862" y="-5687854"/>
            <a:ext cx="792479" cy="121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4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425FD-307E-F44F-9436-8FF5765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11" name="Рисунок 10" descr="http://50896F792F29CBA6426246C42D3E9B4D.dms.sberbank.ru/50896F792F29CBA6426246C42D3E9B4D-490C77FF0671F75309606DE0B6325D64-E19EF317982EEC793B9607213F06ED00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5" y="0"/>
            <a:ext cx="1585" cy="1588"/>
          </a:xfrm>
          <a:prstGeom prst="rect">
            <a:avLst/>
          </a:prstGeom>
        </p:spPr>
      </p:pic>
      <p:pic>
        <p:nvPicPr>
          <p:cNvPr id="12" name="Рисунок 11" descr="http://50896F792F29CBA6426246C42D3E9B4D.dms.sberbank.ru/50896F792F29CBA6426246C42D3E9B4D-490C77FF0671F75309606DE0B6325D64-E19EF317982EEC793B9607213F06ED00/1.png"/>
          <p:cNvPicPr>
            <a:picLocks/>
          </p:cNvPicPr>
          <p:nvPr userDrawn="1"/>
        </p:nvPicPr>
        <p:blipFill>
          <a:blip r:link="rId2"/>
          <a:stretch>
            <a:fillRect/>
          </a:stretch>
        </p:blipFill>
        <p:spPr>
          <a:xfrm>
            <a:off x="5" y="0"/>
            <a:ext cx="1585" cy="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984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60248" y="1398814"/>
            <a:ext cx="5357154" cy="8255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 b="0" i="0">
                <a:solidFill>
                  <a:srgbClr val="F69200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  <a:lvl2pPr marL="609489" indent="0">
              <a:buNone/>
              <a:defRPr sz="2667" b="1"/>
            </a:lvl2pPr>
            <a:lvl3pPr marL="1218978" indent="0">
              <a:buNone/>
              <a:defRPr sz="2400" b="1"/>
            </a:lvl3pPr>
            <a:lvl4pPr marL="1828465" indent="0">
              <a:buNone/>
              <a:defRPr sz="2133" b="1"/>
            </a:lvl4pPr>
            <a:lvl5pPr marL="2437952" indent="0">
              <a:buNone/>
              <a:defRPr sz="2133" b="1"/>
            </a:lvl5pPr>
            <a:lvl6pPr marL="3047441" indent="0">
              <a:buNone/>
              <a:defRPr sz="2133" b="1"/>
            </a:lvl6pPr>
            <a:lvl7pPr marL="3656930" indent="0">
              <a:buNone/>
              <a:defRPr sz="2133" b="1"/>
            </a:lvl7pPr>
            <a:lvl8pPr marL="4266417" indent="0">
              <a:buNone/>
              <a:defRPr sz="2133" b="1"/>
            </a:lvl8pPr>
            <a:lvl9pPr marL="4875906" indent="0">
              <a:buNone/>
              <a:defRPr sz="213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60248" y="2354290"/>
            <a:ext cx="5357154" cy="3523699"/>
          </a:xfrm>
          <a:prstGeom prst="rect">
            <a:avLst/>
          </a:prstGeom>
        </p:spPr>
        <p:txBody>
          <a:bodyPr/>
          <a:lstStyle>
            <a:lvl1pPr marL="228558" indent="-228558" algn="l">
              <a:buClr>
                <a:srgbClr val="F69200"/>
              </a:buClr>
              <a:buSzPct val="120000"/>
              <a:buFont typeface="Wingdings" pitchFamily="2" charset="2"/>
              <a:buChar char="q"/>
              <a:defRPr sz="1200"/>
            </a:lvl1pPr>
            <a:lvl2pPr marL="609489" indent="0" algn="l">
              <a:buNone/>
              <a:defRPr sz="1067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ru-RU" dirty="0"/>
              <a:t> Образец текста</a:t>
            </a:r>
          </a:p>
          <a:p>
            <a:pPr lvl="0"/>
            <a:r>
              <a:rPr lang="ru-RU" dirty="0"/>
              <a:t> 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3312" y="1398814"/>
            <a:ext cx="5346193" cy="8255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 b="0" i="0">
                <a:solidFill>
                  <a:srgbClr val="00642D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  <a:lvl2pPr marL="609489" indent="0">
              <a:buNone/>
              <a:defRPr sz="2667" b="1"/>
            </a:lvl2pPr>
            <a:lvl3pPr marL="1218978" indent="0">
              <a:buNone/>
              <a:defRPr sz="2400" b="1"/>
            </a:lvl3pPr>
            <a:lvl4pPr marL="1828465" indent="0">
              <a:buNone/>
              <a:defRPr sz="2133" b="1"/>
            </a:lvl4pPr>
            <a:lvl5pPr marL="2437952" indent="0">
              <a:buNone/>
              <a:defRPr sz="2133" b="1"/>
            </a:lvl5pPr>
            <a:lvl6pPr marL="3047441" indent="0">
              <a:buNone/>
              <a:defRPr sz="2133" b="1"/>
            </a:lvl6pPr>
            <a:lvl7pPr marL="3656930" indent="0">
              <a:buNone/>
              <a:defRPr sz="2133" b="1"/>
            </a:lvl7pPr>
            <a:lvl8pPr marL="4266417" indent="0">
              <a:buNone/>
              <a:defRPr sz="2133" b="1"/>
            </a:lvl8pPr>
            <a:lvl9pPr marL="4875906" indent="0">
              <a:buNone/>
              <a:defRPr sz="213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3312" y="2354290"/>
            <a:ext cx="5346193" cy="3523699"/>
          </a:xfrm>
          <a:prstGeom prst="rect">
            <a:avLst/>
          </a:prstGeom>
        </p:spPr>
        <p:txBody>
          <a:bodyPr/>
          <a:lstStyle>
            <a:lvl1pPr marL="228558" indent="-228558">
              <a:buClr>
                <a:srgbClr val="00642D"/>
              </a:buClr>
              <a:buSzPct val="150000"/>
              <a:buFontTx/>
              <a:buBlip>
                <a:blip r:embed="rId2"/>
              </a:buBlip>
              <a:defRPr sz="1200" b="0" i="0">
                <a:latin typeface="FedraSansPro-Light" panose="020B0403040000020004" pitchFamily="34" charset="0"/>
                <a:ea typeface="FedraSansPro-Light" panose="020B0403040000020004" pitchFamily="34" charset="0"/>
              </a:defRPr>
            </a:lvl1pPr>
            <a:lvl2pPr marL="609489" indent="0">
              <a:buNone/>
              <a:defRPr sz="1067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B37A8BE-6150-EA4A-9FFD-4B3FA529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9151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519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r="34469"/>
          <a:stretch/>
        </p:blipFill>
        <p:spPr>
          <a:xfrm>
            <a:off x="6084887" y="5"/>
            <a:ext cx="6143437" cy="6937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8512" y="410576"/>
            <a:ext cx="2121177" cy="1777144"/>
          </a:xfrm>
          <a:prstGeom prst="rect">
            <a:avLst/>
          </a:prstGeom>
        </p:spPr>
      </p:pic>
      <p:sp>
        <p:nvSpPr>
          <p:cNvPr id="11" name="Shape 241"/>
          <p:cNvSpPr/>
          <p:nvPr userDrawn="1"/>
        </p:nvSpPr>
        <p:spPr>
          <a:xfrm>
            <a:off x="443575" y="5253039"/>
            <a:ext cx="5218680" cy="0"/>
          </a:xfrm>
          <a:prstGeom prst="line">
            <a:avLst/>
          </a:prstGeom>
          <a:ln w="6350">
            <a:solidFill>
              <a:srgbClr val="F69200"/>
            </a:solidFill>
            <a:prstDash val="solid"/>
          </a:ln>
        </p:spPr>
        <p:txBody>
          <a:bodyPr lIns="45712" tIns="45712" rIns="45712" bIns="45712"/>
          <a:lstStyle/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136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3050"/>
            <a:ext cx="4003250" cy="1162050"/>
          </a:xfrm>
        </p:spPr>
        <p:txBody>
          <a:bodyPr anchor="b"/>
          <a:lstStyle>
            <a:lvl1pPr algn="l">
              <a:defRPr sz="26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424" y="273060"/>
            <a:ext cx="6802356" cy="5853113"/>
          </a:xfrm>
        </p:spPr>
        <p:txBody>
          <a:bodyPr/>
          <a:lstStyle>
            <a:lvl1pPr>
              <a:defRPr sz="4259"/>
            </a:lvl1pPr>
            <a:lvl2pPr>
              <a:defRPr sz="3727"/>
            </a:lvl2pPr>
            <a:lvl3pPr>
              <a:defRPr sz="3193"/>
            </a:lvl3pPr>
            <a:lvl4pPr>
              <a:defRPr sz="2661"/>
            </a:lvl4pPr>
            <a:lvl5pPr>
              <a:defRPr sz="2661"/>
            </a:lvl5pPr>
            <a:lvl6pPr>
              <a:defRPr sz="2661"/>
            </a:lvl6pPr>
            <a:lvl7pPr>
              <a:defRPr sz="2661"/>
            </a:lvl7pPr>
            <a:lvl8pPr>
              <a:defRPr sz="2661"/>
            </a:lvl8pPr>
            <a:lvl9pPr>
              <a:defRPr sz="26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35103"/>
            <a:ext cx="4003250" cy="4691063"/>
          </a:xfrm>
        </p:spPr>
        <p:txBody>
          <a:bodyPr/>
          <a:lstStyle>
            <a:lvl1pPr marL="0" indent="0">
              <a:buNone/>
              <a:defRPr sz="1863"/>
            </a:lvl1pPr>
            <a:lvl2pPr marL="608449" indent="0">
              <a:buNone/>
              <a:defRPr sz="1597"/>
            </a:lvl2pPr>
            <a:lvl3pPr marL="1216899" indent="0">
              <a:buNone/>
              <a:defRPr sz="1331"/>
            </a:lvl3pPr>
            <a:lvl4pPr marL="1825348" indent="0">
              <a:buNone/>
              <a:defRPr sz="1197"/>
            </a:lvl4pPr>
            <a:lvl5pPr marL="2433798" indent="0">
              <a:buNone/>
              <a:defRPr sz="1197"/>
            </a:lvl5pPr>
            <a:lvl6pPr marL="3042247" indent="0">
              <a:buNone/>
              <a:defRPr sz="1197"/>
            </a:lvl6pPr>
            <a:lvl7pPr marL="3650698" indent="0">
              <a:buNone/>
              <a:defRPr sz="1197"/>
            </a:lvl7pPr>
            <a:lvl8pPr marL="4259147" indent="0">
              <a:buNone/>
              <a:defRPr sz="1197"/>
            </a:lvl8pPr>
            <a:lvl9pPr marL="4867597" indent="0">
              <a:buNone/>
              <a:defRPr sz="11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21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2578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425FD-307E-F44F-9436-8FF57650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2397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60248" y="1398814"/>
            <a:ext cx="5357154" cy="8255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 b="0" i="0">
                <a:solidFill>
                  <a:srgbClr val="F69200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  <a:lvl2pPr marL="609489" indent="0">
              <a:buNone/>
              <a:defRPr sz="2667" b="1"/>
            </a:lvl2pPr>
            <a:lvl3pPr marL="1218978" indent="0">
              <a:buNone/>
              <a:defRPr sz="2400" b="1"/>
            </a:lvl3pPr>
            <a:lvl4pPr marL="1828465" indent="0">
              <a:buNone/>
              <a:defRPr sz="2133" b="1"/>
            </a:lvl4pPr>
            <a:lvl5pPr marL="2437952" indent="0">
              <a:buNone/>
              <a:defRPr sz="2133" b="1"/>
            </a:lvl5pPr>
            <a:lvl6pPr marL="3047441" indent="0">
              <a:buNone/>
              <a:defRPr sz="2133" b="1"/>
            </a:lvl6pPr>
            <a:lvl7pPr marL="3656930" indent="0">
              <a:buNone/>
              <a:defRPr sz="2133" b="1"/>
            </a:lvl7pPr>
            <a:lvl8pPr marL="4266417" indent="0">
              <a:buNone/>
              <a:defRPr sz="2133" b="1"/>
            </a:lvl8pPr>
            <a:lvl9pPr marL="4875906" indent="0">
              <a:buNone/>
              <a:defRPr sz="213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60248" y="2354290"/>
            <a:ext cx="5357154" cy="3523699"/>
          </a:xfrm>
          <a:prstGeom prst="rect">
            <a:avLst/>
          </a:prstGeom>
        </p:spPr>
        <p:txBody>
          <a:bodyPr/>
          <a:lstStyle>
            <a:lvl1pPr marL="228558" indent="-228558" algn="l">
              <a:buClr>
                <a:srgbClr val="F69200"/>
              </a:buClr>
              <a:buSzPct val="120000"/>
              <a:buFont typeface="Wingdings" pitchFamily="2" charset="2"/>
              <a:buChar char="q"/>
              <a:defRPr sz="1200"/>
            </a:lvl1pPr>
            <a:lvl2pPr marL="609489" indent="0" algn="l">
              <a:buNone/>
              <a:defRPr sz="1067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ru-RU" dirty="0"/>
              <a:t> Образец текста</a:t>
            </a:r>
          </a:p>
          <a:p>
            <a:pPr lvl="0"/>
            <a:r>
              <a:rPr lang="ru-RU" dirty="0"/>
              <a:t> 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3312" y="1398814"/>
            <a:ext cx="5346193" cy="8255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 b="0" i="0">
                <a:solidFill>
                  <a:srgbClr val="00642D"/>
                </a:solidFill>
                <a:latin typeface="FedraSansPro-Book" panose="020B0403040000020004" pitchFamily="34" charset="0"/>
                <a:ea typeface="FedraSansPro-Book" panose="020B0403040000020004" pitchFamily="34" charset="0"/>
              </a:defRPr>
            </a:lvl1pPr>
            <a:lvl2pPr marL="609489" indent="0">
              <a:buNone/>
              <a:defRPr sz="2667" b="1"/>
            </a:lvl2pPr>
            <a:lvl3pPr marL="1218978" indent="0">
              <a:buNone/>
              <a:defRPr sz="2400" b="1"/>
            </a:lvl3pPr>
            <a:lvl4pPr marL="1828465" indent="0">
              <a:buNone/>
              <a:defRPr sz="2133" b="1"/>
            </a:lvl4pPr>
            <a:lvl5pPr marL="2437952" indent="0">
              <a:buNone/>
              <a:defRPr sz="2133" b="1"/>
            </a:lvl5pPr>
            <a:lvl6pPr marL="3047441" indent="0">
              <a:buNone/>
              <a:defRPr sz="2133" b="1"/>
            </a:lvl6pPr>
            <a:lvl7pPr marL="3656930" indent="0">
              <a:buNone/>
              <a:defRPr sz="2133" b="1"/>
            </a:lvl7pPr>
            <a:lvl8pPr marL="4266417" indent="0">
              <a:buNone/>
              <a:defRPr sz="2133" b="1"/>
            </a:lvl8pPr>
            <a:lvl9pPr marL="4875906" indent="0">
              <a:buNone/>
              <a:defRPr sz="2133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3312" y="2354290"/>
            <a:ext cx="5346193" cy="3523699"/>
          </a:xfrm>
          <a:prstGeom prst="rect">
            <a:avLst/>
          </a:prstGeom>
        </p:spPr>
        <p:txBody>
          <a:bodyPr/>
          <a:lstStyle>
            <a:lvl1pPr marL="228558" indent="-228558">
              <a:buClr>
                <a:srgbClr val="00642D"/>
              </a:buClr>
              <a:buSzPct val="150000"/>
              <a:buFontTx/>
              <a:buBlip>
                <a:blip r:embed="rId2"/>
              </a:buBlip>
              <a:defRPr sz="1200" b="0" i="0">
                <a:latin typeface="FedraSansPro-Light" panose="020B0403040000020004" pitchFamily="34" charset="0"/>
                <a:ea typeface="FedraSansPro-Light" panose="020B0403040000020004" pitchFamily="34" charset="0"/>
              </a:defRPr>
            </a:lvl1pPr>
            <a:lvl2pPr marL="609489" indent="0">
              <a:buNone/>
              <a:defRPr sz="1067"/>
            </a:lvl2pPr>
            <a:lvl3pPr>
              <a:defRPr sz="933"/>
            </a:lvl3pPr>
            <a:lvl4pPr>
              <a:defRPr sz="933"/>
            </a:lvl4pPr>
            <a:lvl5pPr>
              <a:defRPr sz="933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r>
              <a:rPr lang="ru-RU" dirty="0"/>
              <a:t>Второй уровень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B37A8BE-6150-EA4A-9FFD-4B3FA529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8520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68188" cy="10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Shape 275"/>
          <p:cNvSpPr>
            <a:spLocks noChangeShapeType="1"/>
          </p:cNvSpPr>
          <p:nvPr/>
        </p:nvSpPr>
        <p:spPr bwMode="auto">
          <a:xfrm>
            <a:off x="428852" y="1134533"/>
            <a:ext cx="11308387" cy="0"/>
          </a:xfrm>
          <a:prstGeom prst="line">
            <a:avLst/>
          </a:prstGeom>
          <a:noFill/>
          <a:ln w="12700">
            <a:solidFill>
              <a:srgbClr val="22974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0952" tIns="60952" rIns="60952" bIns="60952"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7093" y="1604434"/>
            <a:ext cx="4687916" cy="484928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SansPro-Book" panose="020B0403040000020004" pitchFamily="34" charset="0"/>
              </a:defRPr>
            </a:lvl1pPr>
            <a:lvl2pPr>
              <a:defRPr sz="1300" b="0" i="0">
                <a:latin typeface="FedraSansPro-Light" charset="0"/>
                <a:ea typeface="FedraSansPro-Light" charset="0"/>
                <a:cs typeface="FedraSansPro-Light" charset="0"/>
              </a:defRPr>
            </a:lvl2pPr>
            <a:lvl3pPr>
              <a:defRPr sz="1200" b="0" i="0">
                <a:latin typeface="FedraSansPro-Light" charset="0"/>
                <a:ea typeface="FedraSansPro-Light" charset="0"/>
                <a:cs typeface="FedraSansPro-Light" charset="0"/>
              </a:defRPr>
            </a:lvl3pPr>
            <a:lvl4pPr>
              <a:defRPr sz="1100" b="0" i="0">
                <a:latin typeface="FedraSansPro-Light" charset="0"/>
                <a:ea typeface="FedraSansPro-Light" charset="0"/>
                <a:cs typeface="FedraSansPro-Light" charset="0"/>
              </a:defRPr>
            </a:lvl4pPr>
            <a:lvl5pPr>
              <a:defRPr sz="900" b="0" i="0">
                <a:latin typeface="FedraSansPro-Light" charset="0"/>
                <a:ea typeface="FedraSansPro-Light" charset="0"/>
                <a:cs typeface="FedraSansPro-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574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34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74345-3DA7-4F55-89F4-661EEE4B02A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70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531FC-9452-4BFC-8149-720141190BD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09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4C270-E3B1-41C8-9686-87F02FF45F1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3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409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497" y="1600206"/>
            <a:ext cx="53742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4177-81C2-4EE2-9923-991BB990500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1271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6DD9-92F7-4271-9946-5525EAD9945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98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3F0-ED11-4C04-B36C-DA98F24CCEE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9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6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/>
          <a:lstStyle>
            <a:lvl1pPr marL="0" indent="0">
              <a:buNone/>
              <a:defRPr sz="4259"/>
            </a:lvl1pPr>
            <a:lvl2pPr marL="608449" indent="0">
              <a:buNone/>
              <a:defRPr sz="3727"/>
            </a:lvl2pPr>
            <a:lvl3pPr marL="1216899" indent="0">
              <a:buNone/>
              <a:defRPr sz="3193"/>
            </a:lvl3pPr>
            <a:lvl4pPr marL="1825348" indent="0">
              <a:buNone/>
              <a:defRPr sz="2661"/>
            </a:lvl4pPr>
            <a:lvl5pPr marL="2433798" indent="0">
              <a:buNone/>
              <a:defRPr sz="2661"/>
            </a:lvl5pPr>
            <a:lvl6pPr marL="3042247" indent="0">
              <a:buNone/>
              <a:defRPr sz="2661"/>
            </a:lvl6pPr>
            <a:lvl7pPr marL="3650698" indent="0">
              <a:buNone/>
              <a:defRPr sz="2661"/>
            </a:lvl7pPr>
            <a:lvl8pPr marL="4259147" indent="0">
              <a:buNone/>
              <a:defRPr sz="2661"/>
            </a:lvl8pPr>
            <a:lvl9pPr marL="4867597" indent="0">
              <a:buNone/>
              <a:defRPr sz="26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863"/>
            </a:lvl1pPr>
            <a:lvl2pPr marL="608449" indent="0">
              <a:buNone/>
              <a:defRPr sz="1597"/>
            </a:lvl2pPr>
            <a:lvl3pPr marL="1216899" indent="0">
              <a:buNone/>
              <a:defRPr sz="1331"/>
            </a:lvl3pPr>
            <a:lvl4pPr marL="1825348" indent="0">
              <a:buNone/>
              <a:defRPr sz="1197"/>
            </a:lvl4pPr>
            <a:lvl5pPr marL="2433798" indent="0">
              <a:buNone/>
              <a:defRPr sz="1197"/>
            </a:lvl5pPr>
            <a:lvl6pPr marL="3042247" indent="0">
              <a:buNone/>
              <a:defRPr sz="1197"/>
            </a:lvl6pPr>
            <a:lvl7pPr marL="3650698" indent="0">
              <a:buNone/>
              <a:defRPr sz="1197"/>
            </a:lvl7pPr>
            <a:lvl8pPr marL="4259147" indent="0">
              <a:buNone/>
              <a:defRPr sz="1197"/>
            </a:lvl8pPr>
            <a:lvl9pPr marL="4867597" indent="0">
              <a:buNone/>
              <a:defRPr sz="119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079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5CE59-7C28-44CF-BA87-9FFA9881714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9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3050"/>
            <a:ext cx="40032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7425" y="273059"/>
            <a:ext cx="68023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35103"/>
            <a:ext cx="40032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2BF65-0EB4-4C86-B009-F1FA5A614FD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2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800600"/>
            <a:ext cx="73009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12775"/>
            <a:ext cx="73009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367338"/>
            <a:ext cx="73009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DC4A-193A-49A8-A239-20A6CAD9FAB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7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78B2-98B1-4831-8B1F-A1267CB27A6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4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74647"/>
            <a:ext cx="2737842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74647"/>
            <a:ext cx="8010724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812F-CAED-4731-B0C4-098FA8B263C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4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30426"/>
            <a:ext cx="103429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886200"/>
            <a:ext cx="8517732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A703859-A83A-48AC-8131-C1F2C632CB5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157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DB80EF-A588-4D5E-A150-7E870E2DA9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365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406901"/>
            <a:ext cx="103429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06713"/>
            <a:ext cx="1034296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0A80D1-4B50-461A-9660-954EA4B6B5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455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9674" y="530225"/>
            <a:ext cx="5342594" cy="4186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5071" y="530225"/>
            <a:ext cx="5342596" cy="4186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5915C3-C5A4-4664-A45F-D5973341CA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770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4638"/>
            <a:ext cx="1095136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35113"/>
            <a:ext cx="537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0" y="2174875"/>
            <a:ext cx="537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35113"/>
            <a:ext cx="53785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1271" y="2174875"/>
            <a:ext cx="53785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06AA9CB-E937-44AE-942C-086DC1463C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2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7.tiff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2" y="274638"/>
            <a:ext cx="109513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2" y="1600206"/>
            <a:ext cx="1095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11" y="6356374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137A-C96D-4859-B220-D99CD37E62B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356374"/>
            <a:ext cx="385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356374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D988-245E-4475-AA4C-DD2A5FFBFB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1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1216899" rtl="0" eaLnBrk="1" latinLnBrk="0" hangingPunct="1">
        <a:spcBef>
          <a:spcPct val="0"/>
        </a:spcBef>
        <a:buNone/>
        <a:defRPr sz="5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37" indent="-456337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9" kern="1200">
          <a:solidFill>
            <a:schemeClr val="tx1"/>
          </a:solidFill>
          <a:latin typeface="+mn-lt"/>
          <a:ea typeface="+mn-ea"/>
          <a:cs typeface="+mn-cs"/>
        </a:defRPr>
      </a:lvl1pPr>
      <a:lvl2pPr marL="988730" indent="-380281" algn="l" defTabSz="12168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7" kern="1200">
          <a:solidFill>
            <a:schemeClr val="tx1"/>
          </a:solidFill>
          <a:latin typeface="+mn-lt"/>
          <a:ea typeface="+mn-ea"/>
          <a:cs typeface="+mn-cs"/>
        </a:defRPr>
      </a:lvl2pPr>
      <a:lvl3pPr marL="1521124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3pPr>
      <a:lvl4pPr marL="2129574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1" kern="1200">
          <a:solidFill>
            <a:schemeClr val="tx1"/>
          </a:solidFill>
          <a:latin typeface="+mn-lt"/>
          <a:ea typeface="+mn-ea"/>
          <a:cs typeface="+mn-cs"/>
        </a:defRPr>
      </a:lvl4pPr>
      <a:lvl5pPr marL="2738023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»"/>
        <a:defRPr sz="2661" kern="1200">
          <a:solidFill>
            <a:schemeClr val="tx1"/>
          </a:solidFill>
          <a:latin typeface="+mn-lt"/>
          <a:ea typeface="+mn-ea"/>
          <a:cs typeface="+mn-cs"/>
        </a:defRPr>
      </a:lvl5pPr>
      <a:lvl6pPr marL="3346472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6pPr>
      <a:lvl7pPr marL="3954922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7pPr>
      <a:lvl8pPr marL="4563371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8pPr>
      <a:lvl9pPr marL="5171821" indent="-304225" algn="l" defTabSz="12168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8449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6899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379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224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0698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5914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67597" algn="l" defTabSz="121689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6"/>
          <p:cNvSpPr txBox="1">
            <a:spLocks noGrp="1"/>
          </p:cNvSpPr>
          <p:nvPr>
            <p:ph type="body" idx="1"/>
          </p:nvPr>
        </p:nvSpPr>
        <p:spPr>
          <a:xfrm>
            <a:off x="430957" y="1826684"/>
            <a:ext cx="10900668" cy="434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42" tIns="60854" rIns="121742" bIns="60854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692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24242"/>
                </a:solidFill>
                <a:latin typeface="Rasa Light"/>
                <a:ea typeface="Rasa Light"/>
                <a:cs typeface="Rasa Light"/>
                <a:sym typeface="Rasa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9200"/>
              </a:buClr>
              <a:buSzPts val="2400"/>
              <a:buFont typeface="Arial"/>
              <a:buChar char="⏤"/>
              <a:defRPr sz="2400" b="0" i="0" u="none" strike="noStrike" cap="none">
                <a:solidFill>
                  <a:srgbClr val="424242"/>
                </a:solidFill>
                <a:latin typeface="Rasa Light"/>
                <a:ea typeface="Rasa Light"/>
                <a:cs typeface="Rasa Light"/>
                <a:sym typeface="Rasa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9200"/>
              </a:buClr>
              <a:buSzPts val="2000"/>
              <a:buFont typeface="Arial"/>
              <a:buChar char="⏤"/>
              <a:defRPr sz="2000" b="0" i="0" u="none" strike="noStrike" cap="none">
                <a:solidFill>
                  <a:srgbClr val="424242"/>
                </a:solidFill>
                <a:latin typeface="Rasa Light"/>
                <a:ea typeface="Rasa Light"/>
                <a:cs typeface="Rasa Light"/>
                <a:sym typeface="Rasa Ligh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69200"/>
              </a:buClr>
              <a:buSzPts val="2000"/>
              <a:buFont typeface="Arial"/>
              <a:buChar char="⏤"/>
              <a:defRPr sz="2000" b="0" i="0" u="none" strike="noStrike" cap="none">
                <a:solidFill>
                  <a:srgbClr val="424242"/>
                </a:solidFill>
                <a:latin typeface="Rasa Light"/>
                <a:ea typeface="Rasa Light"/>
                <a:cs typeface="Rasa Light"/>
                <a:sym typeface="Rasa Ligh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2424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24242"/>
                </a:solidFill>
                <a:latin typeface="Rasa Light"/>
                <a:ea typeface="Rasa Light"/>
                <a:cs typeface="Rasa Light"/>
                <a:sym typeface="Rasa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385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8412" y="274638"/>
            <a:ext cx="109513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8412" y="1600206"/>
            <a:ext cx="109513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356371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C892E8-8522-4A5D-8BA5-7F83703706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356371"/>
            <a:ext cx="385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356371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547E66-A721-4530-B0CD-28623E5DB8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8412" y="274638"/>
            <a:ext cx="109513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8412" y="1600206"/>
            <a:ext cx="109513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356367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C892E8-8522-4A5D-8BA5-7F83703706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356367"/>
            <a:ext cx="385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356367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547E66-A721-4530-B0CD-28623E5DB8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6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8412" y="274638"/>
            <a:ext cx="109513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8412" y="1600206"/>
            <a:ext cx="109513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356359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C892E8-8522-4A5D-8BA5-7F83703706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356359"/>
            <a:ext cx="3853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356359"/>
            <a:ext cx="2839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547E66-A721-4530-B0CD-28623E5DB83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412" y="274638"/>
            <a:ext cx="1095136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412" y="1600206"/>
            <a:ext cx="109513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409" y="6245225"/>
            <a:ext cx="283924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7464" y="6245225"/>
            <a:ext cx="38532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0535" y="6245225"/>
            <a:ext cx="283924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CB7D3-2876-4DC4-A8EB-17CEF8B5DC8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53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6563" y="365129"/>
            <a:ext cx="104950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ru-RU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6563" y="1825625"/>
            <a:ext cx="104950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312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33009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30099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9EEAB075-98C7-724B-8213-09F3F5B16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39400" y="1604970"/>
            <a:ext cx="11279639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3"/>
            <a:endParaRPr lang="ru-RU" altLang="ru-RU" dirty="0"/>
          </a:p>
        </p:txBody>
      </p:sp>
      <p:pic>
        <p:nvPicPr>
          <p:cNvPr id="42" name="image4.png">
            <a:extLst>
              <a:ext uri="{FF2B5EF4-FFF2-40B4-BE49-F238E27FC236}">
                <a16:creationId xmlns:a16="http://schemas.microsoft.com/office/drawing/2014/main" xmlns="" id="{1BAF41E7-8C8B-A243-A88D-8D05BF963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68188" cy="1075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A70B8B-8D48-3B4C-96BC-F338CC3B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670" y="555465"/>
            <a:ext cx="8527711" cy="574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11095517" y="710114"/>
            <a:ext cx="646690" cy="324249"/>
          </a:xfrm>
          <a:prstGeom prst="rect">
            <a:avLst/>
          </a:prstGeom>
        </p:spPr>
        <p:txBody>
          <a:bodyPr wrap="square" lIns="0" tIns="0" rIns="0" bIns="46793" anchor="t" anchorCtr="0">
            <a:spAutoFit/>
          </a:bodyPr>
          <a:lstStyle/>
          <a:p>
            <a:pPr algn="r"/>
            <a:fld id="{08E657B8-73F2-BF42-BADB-4E657BEC8CB1}" type="slidenum">
              <a:rPr lang="ru-RU" smtClean="0">
                <a:solidFill>
                  <a:srgbClr val="000000"/>
                </a:solidFill>
              </a:rPr>
              <a:pPr algn="r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86CA69-A401-E24B-A0E0-1C4C117A14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170" y="427785"/>
            <a:ext cx="662702" cy="545693"/>
          </a:xfrm>
          <a:prstGeom prst="rect">
            <a:avLst/>
          </a:prstGeom>
        </p:spPr>
      </p:pic>
      <p:sp>
        <p:nvSpPr>
          <p:cNvPr id="14" name="Shape 275"/>
          <p:cNvSpPr/>
          <p:nvPr/>
        </p:nvSpPr>
        <p:spPr>
          <a:xfrm>
            <a:off x="443568" y="1132009"/>
            <a:ext cx="11308387" cy="0"/>
          </a:xfrm>
          <a:prstGeom prst="line">
            <a:avLst/>
          </a:prstGeom>
          <a:ln w="12700">
            <a:solidFill>
              <a:srgbClr val="22974F"/>
            </a:solidFill>
            <a:custDash>
              <a:ds d="100000" sp="200000"/>
            </a:custDash>
          </a:ln>
        </p:spPr>
        <p:txBody>
          <a:bodyPr lIns="45712" tIns="45712" rIns="45712" bIns="45712"/>
          <a:lstStyle/>
          <a:p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6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marL="0" marR="0" indent="0" algn="l" defTabSz="609489" rtl="0" eaLnBrk="1" fontAlgn="auto" latinLnBrk="0" hangingPunct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kern="1200" cap="none">
          <a:solidFill>
            <a:schemeClr val="tx1"/>
          </a:solidFill>
          <a:latin typeface="FedraSansPro-Light" charset="0"/>
          <a:ea typeface="FedraSansPro-Light" charset="0"/>
          <a:cs typeface="FedraSansPro-Light" charset="0"/>
          <a:sym typeface="Fedra Sans Pro"/>
        </a:defRPr>
      </a:lvl1pPr>
    </p:titleStyle>
    <p:bodyStyle>
      <a:lvl1pPr marL="571410" indent="-571410" algn="l" defTabSz="1218978" rtl="0" eaLnBrk="1" latinLnBrk="0" hangingPunct="1">
        <a:lnSpc>
          <a:spcPct val="90000"/>
        </a:lnSpc>
        <a:spcBef>
          <a:spcPts val="1333"/>
        </a:spcBef>
        <a:buClr>
          <a:srgbClr val="F69200"/>
        </a:buClr>
        <a:buSzPct val="9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FedraSansPro-Light" panose="020B0403040000020004" pitchFamily="34" charset="0"/>
          <a:cs typeface="FedraSansPro-Light" panose="020B0403040000020004" pitchFamily="34" charset="0"/>
        </a:defRPr>
      </a:lvl1pPr>
      <a:lvl2pPr marL="1066616" indent="-457127" algn="l" defTabSz="1218978" rtl="0" eaLnBrk="1" latinLnBrk="0" hangingPunct="1">
        <a:lnSpc>
          <a:spcPct val="90000"/>
        </a:lnSpc>
        <a:spcBef>
          <a:spcPts val="667"/>
        </a:spcBef>
        <a:buClr>
          <a:srgbClr val="F69200"/>
        </a:buClr>
        <a:buSzPct val="9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FedraSansPro-Light" panose="020B0403040000020004" pitchFamily="34" charset="0"/>
          <a:cs typeface="FedraSansPro-Light" panose="020B0403040000020004" pitchFamily="34" charset="0"/>
        </a:defRPr>
      </a:lvl2pPr>
      <a:lvl3pPr marL="1676105" indent="-457127" algn="l" defTabSz="1218978" rtl="0" eaLnBrk="1" latinLnBrk="0" hangingPunct="1">
        <a:lnSpc>
          <a:spcPct val="90000"/>
        </a:lnSpc>
        <a:spcBef>
          <a:spcPts val="667"/>
        </a:spcBef>
        <a:buClr>
          <a:srgbClr val="F69200"/>
        </a:buClr>
        <a:buSzPct val="9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FedraSansPro-Light" panose="020B0403040000020004" pitchFamily="34" charset="0"/>
          <a:cs typeface="FedraSansPro-Light" panose="020B0403040000020004" pitchFamily="34" charset="0"/>
        </a:defRPr>
      </a:lvl3pPr>
      <a:lvl4pPr marL="2171311" indent="-342846" algn="l" defTabSz="1218978" rtl="0" eaLnBrk="1" latinLnBrk="0" hangingPunct="1">
        <a:lnSpc>
          <a:spcPct val="90000"/>
        </a:lnSpc>
        <a:spcBef>
          <a:spcPts val="667"/>
        </a:spcBef>
        <a:buClr>
          <a:srgbClr val="F69200"/>
        </a:buClr>
        <a:buSzPct val="90000"/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FedraSansPro-Light" panose="020B0403040000020004" pitchFamily="34" charset="0"/>
          <a:cs typeface="FedraSansPro-Light" panose="020B0403040000020004" pitchFamily="34" charset="0"/>
        </a:defRPr>
      </a:lvl4pPr>
      <a:lvl5pPr marL="2742697" indent="-304744" algn="l" defTabSz="1218978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b="0" i="0" kern="1200">
          <a:solidFill>
            <a:srgbClr val="424242"/>
          </a:solidFill>
          <a:latin typeface="FedraSansPro-Light" charset="0"/>
          <a:ea typeface="FedraSansPro-Light" charset="0"/>
          <a:cs typeface="FedraSansPro-Light" charset="0"/>
        </a:defRPr>
      </a:lvl5pPr>
      <a:lvl6pPr marL="3352186" indent="-304744" algn="l" defTabSz="1218978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74" indent="-304744" algn="l" defTabSz="1218978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162" indent="-304744" algn="l" defTabSz="1218978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49" indent="-304744" algn="l" defTabSz="1218978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89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78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65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52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41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30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17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06" algn="l" defTabSz="12189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1">
          <p15:clr>
            <a:srgbClr val="F26B43"/>
          </p15:clr>
        </p15:guide>
        <p15:guide id="3" pos="3251">
          <p15:clr>
            <a:srgbClr val="F26B43"/>
          </p15:clr>
        </p15:guide>
        <p15:guide id="4" pos="2661">
          <p15:clr>
            <a:srgbClr val="F26B43"/>
          </p15:clr>
        </p15:guide>
        <p15:guide id="5" pos="2071">
          <p15:clr>
            <a:srgbClr val="F26B43"/>
          </p15:clr>
        </p15:guide>
        <p15:guide id="6" pos="1459">
          <p15:clr>
            <a:srgbClr val="F26B43"/>
          </p15:clr>
        </p15:guide>
        <p15:guide id="7" pos="869">
          <p15:clr>
            <a:srgbClr val="F26B43"/>
          </p15:clr>
        </p15:guide>
        <p15:guide id="8" pos="280">
          <p15:clr>
            <a:srgbClr val="F26B43"/>
          </p15:clr>
        </p15:guide>
        <p15:guide id="9" pos="4430">
          <p15:clr>
            <a:srgbClr val="F26B43"/>
          </p15:clr>
        </p15:guide>
        <p15:guide id="10" pos="5020">
          <p15:clr>
            <a:srgbClr val="F26B43"/>
          </p15:clr>
        </p15:guide>
        <p15:guide id="11" pos="5625">
          <p15:clr>
            <a:srgbClr val="F26B43"/>
          </p15:clr>
        </p15:guide>
        <p15:guide id="12" pos="6230">
          <p15:clr>
            <a:srgbClr val="F26B43"/>
          </p15:clr>
        </p15:guide>
        <p15:guide id="13" pos="6812">
          <p15:clr>
            <a:srgbClr val="F26B43"/>
          </p15:clr>
        </p15:guide>
        <p15:guide id="14" pos="7409">
          <p15:clr>
            <a:srgbClr val="F26B43"/>
          </p15:clr>
        </p15:guide>
        <p15:guide id="15" orient="horz" pos="1767">
          <p15:clr>
            <a:srgbClr val="F26B43"/>
          </p15:clr>
        </p15:guide>
        <p15:guide id="16" orient="horz" pos="1373">
          <p15:clr>
            <a:srgbClr val="F26B43"/>
          </p15:clr>
        </p15:guide>
        <p15:guide id="17" orient="horz" pos="1011">
          <p15:clr>
            <a:srgbClr val="F26B43"/>
          </p15:clr>
        </p15:guide>
        <p15:guide id="18" orient="horz" pos="617">
          <p15:clr>
            <a:srgbClr val="F26B43"/>
          </p15:clr>
        </p15:guide>
        <p15:guide id="19" orient="horz" pos="2553">
          <p15:clr>
            <a:srgbClr val="F26B43"/>
          </p15:clr>
        </p15:guide>
        <p15:guide id="20" orient="horz" pos="2916">
          <p15:clr>
            <a:srgbClr val="F26B43"/>
          </p15:clr>
        </p15:guide>
        <p15:guide id="21" orient="horz" pos="3309">
          <p15:clr>
            <a:srgbClr val="F26B43"/>
          </p15:clr>
        </p15:guide>
        <p15:guide id="22" orient="horz" pos="3703">
          <p15:clr>
            <a:srgbClr val="F26B43"/>
          </p15:clr>
        </p15:guide>
        <p15:guide id="23" orient="horz" pos="4065">
          <p15:clr>
            <a:srgbClr val="F26B43"/>
          </p15:clr>
        </p15:guide>
        <p15:guide id="24" orient="horz" pos="25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3"/>
          <p:cNvSpPr txBox="1">
            <a:spLocks noGrp="1"/>
          </p:cNvSpPr>
          <p:nvPr>
            <p:ph type="title"/>
          </p:nvPr>
        </p:nvSpPr>
        <p:spPr>
          <a:xfrm>
            <a:off x="608409" y="274689"/>
            <a:ext cx="10950890" cy="11426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</a:t>
            </a:r>
          </a:p>
        </p:txBody>
      </p:sp>
      <p:sp>
        <p:nvSpPr>
          <p:cNvPr id="3" name="Google Shape;19;p3"/>
          <p:cNvSpPr txBox="1">
            <a:spLocks noGrp="1"/>
          </p:cNvSpPr>
          <p:nvPr>
            <p:ph type="body" idx="1"/>
          </p:nvPr>
        </p:nvSpPr>
        <p:spPr>
          <a:xfrm>
            <a:off x="608409" y="1600201"/>
            <a:ext cx="10950890" cy="45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/>
          <a:lstStyle>
            <a:def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defPPr>
            <a:lvl1pPr marL="432000" marR="0" lvl="0" indent="-324000" algn="l" rtl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864000" marR="0" lvl="1" indent="-324000" algn="l" rtl="0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295999" marR="0" lvl="2" indent="-288000" algn="l" rtl="0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728000" marR="0" lvl="3" indent="-216000" algn="l" rtl="0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160000" marR="0" lvl="4" indent="-216000" algn="l" rtl="0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91999" marR="0" lvl="5" indent="-216000" algn="l" rtl="0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023999" marR="0" lvl="6" indent="-216000" algn="l" rtl="0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56000" marR="0" lvl="7" indent="-216000" algn="l" rtl="0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7999" marR="0" lvl="8" indent="-216000" algn="l" rtl="0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8"/>
            <a:r>
              <a:rPr lang="ru-RU"/>
              <a:t>Девятый уровень структуры</a:t>
            </a:r>
          </a:p>
        </p:txBody>
      </p:sp>
      <p:sp>
        <p:nvSpPr>
          <p:cNvPr id="4" name="Google Shape;20;p3"/>
          <p:cNvSpPr txBox="1">
            <a:spLocks noGrp="1"/>
          </p:cNvSpPr>
          <p:nvPr>
            <p:ph type="dt" sz="half" idx="2"/>
          </p:nvPr>
        </p:nvSpPr>
        <p:spPr>
          <a:xfrm>
            <a:off x="608410" y="6356529"/>
            <a:ext cx="2838924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Google Shape;21;p3"/>
          <p:cNvSpPr txBox="1">
            <a:spLocks noGrp="1"/>
          </p:cNvSpPr>
          <p:nvPr>
            <p:ph type="ftr" sz="quarter" idx="3"/>
          </p:nvPr>
        </p:nvSpPr>
        <p:spPr>
          <a:xfrm>
            <a:off x="4157309" y="6356529"/>
            <a:ext cx="3852619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Google Shape;22;p3"/>
          <p:cNvSpPr txBox="1">
            <a:spLocks noGrp="1"/>
          </p:cNvSpPr>
          <p:nvPr>
            <p:ph type="sldNum" sz="quarter" idx="4"/>
          </p:nvPr>
        </p:nvSpPr>
        <p:spPr>
          <a:xfrm>
            <a:off x="8720374" y="6356529"/>
            <a:ext cx="2838924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spc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defRPr>
            </a:lvl1pPr>
          </a:lstStyle>
          <a:p>
            <a:fld id="{A72BCAAD-3AE0-4C4C-94AC-87A20A8AD709}" type="slidenum">
              <a:rPr smtClean="0"/>
              <a:pPr/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36244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4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Arial" pitchFamily="2"/>
          <a:cs typeface="Arial" pitchFamily="2"/>
        </a:defRPr>
      </a:lvl1pPr>
    </p:titleStyle>
    <p:bodyStyle>
      <a:lvl1pPr marL="0" marR="0" lvl="0" indent="0" algn="l" rtl="0" hangingPunct="0">
        <a:lnSpc>
          <a:spcPct val="100000"/>
        </a:lnSpc>
        <a:spcBef>
          <a:spcPts val="360"/>
        </a:spcBef>
        <a:spcAft>
          <a:spcPts val="0"/>
        </a:spcAft>
        <a:buNone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1pPr>
      <a:lvl2pPr marL="0" marR="0" lvl="1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75000"/>
        <a:buFont typeface="StarSymbol"/>
        <a:buChar char="–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2pPr>
      <a:lvl3pPr marL="0" marR="0" lvl="2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3pPr>
      <a:lvl4pPr marL="0" marR="0" lvl="3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75000"/>
        <a:buFont typeface="StarSymbol"/>
        <a:buChar char="–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4pPr>
      <a:lvl5pPr marL="0" marR="0" lvl="4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5pPr>
      <a:lvl6pPr marL="0" marR="0" lvl="5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6pPr>
      <a:lvl7pPr marL="0" marR="0" lvl="6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7pPr>
      <a:lvl8pPr marL="0" marR="0" lvl="7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8pPr>
      <a:lvl9pPr marL="0" marR="0" lvl="8" indent="0" algn="l" rtl="0" hangingPunct="0">
        <a:lnSpc>
          <a:spcPct val="100000"/>
        </a:lnSpc>
        <a:spcBef>
          <a:spcPts val="360"/>
        </a:spcBef>
        <a:spcAft>
          <a:spcPts val="0"/>
        </a:spcAft>
        <a:buSzPct val="45000"/>
        <a:buFont typeface="StarSymbol"/>
        <a:buChar char="●"/>
        <a:tabLst/>
        <a:defRPr lang="ru-RU" sz="1400" b="0" i="0" u="none" strike="noStrike" spc="0">
          <a:solidFill>
            <a:srgbClr val="000000"/>
          </a:solidFill>
          <a:latin typeface="Arial" pitchFamily="18"/>
          <a:ea typeface="Arial" pitchFamily="2"/>
          <a:cs typeface="Arial" pitchFamily="2"/>
        </a:defRPr>
      </a:lvl9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405607" y="328613"/>
            <a:ext cx="11354864" cy="6197600"/>
          </a:xfrm>
          <a:prstGeom prst="roundRect">
            <a:avLst>
              <a:gd name="adj" fmla="val 2079"/>
            </a:avLst>
          </a:pr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 scaled="1"/>
          </a:gradFill>
          <a:ln w="2160" cap="rnd">
            <a:solidFill>
              <a:srgbClr val="A4A3A3"/>
            </a:solidFill>
            <a:miter lim="800000"/>
            <a:headEnd/>
            <a:tailEnd/>
          </a:ln>
          <a:effectLst>
            <a:outerShdw dist="50760" dir="5400000" algn="ctr" rotWithShape="0">
              <a:srgbClr val="000000">
                <a:alpha val="25041"/>
              </a:srgbClr>
            </a:outerShdw>
          </a:effec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9674" y="4986339"/>
            <a:ext cx="1088799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674" y="530225"/>
            <a:ext cx="10887993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25716" y="6111875"/>
            <a:ext cx="303993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000">
                <a:solidFill>
                  <a:srgbClr val="A7A399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ru-RU" smtClean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067763" y="6111876"/>
            <a:ext cx="304204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11109810" y="6111875"/>
            <a:ext cx="606296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000">
                <a:solidFill>
                  <a:srgbClr val="A7A399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4AE4AF39-C2F4-4B17-9785-30E102C00976}" type="slidenum">
              <a:rPr lang="ru-RU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2889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8D3E"/>
          </a:solidFill>
          <a:latin typeface="Verdana" pitchFamily="34" charset="0"/>
          <a:ea typeface="Microsoft YaHei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</a:rPr>
              <a:t>Совет педагогов № 2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0" y="1196975"/>
            <a:ext cx="12168188" cy="492918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/>
              <a:t>«Изменение среды условий на среду возможности» </a:t>
            </a:r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    </a:t>
            </a:r>
            <a:r>
              <a:rPr lang="ru-RU" sz="2800" i="1" dirty="0" smtClean="0"/>
              <a:t>Основные принципы дошкольного образования, отмеченные в требованиях ФГОС ДО: поддержка инициативы детей, формирование познавательных интересов и познавательных действий ребенка в различных видах деятельности. </a:t>
            </a:r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Решение любой задачи в системе образования возможно, если в этой системе есть квалифицированный педагог!</a:t>
            </a:r>
          </a:p>
        </p:txBody>
      </p:sp>
    </p:spTree>
    <p:extLst>
      <p:ext uri="{BB962C8B-B14F-4D97-AF65-F5344CB8AC3E}">
        <p14:creationId xmlns:p14="http://schemas.microsoft.com/office/powerpoint/2010/main" val="36291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479" y="796170"/>
            <a:ext cx="110892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Место проекта по ЛРОС в жизни и работе ДОУ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реализуется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 всех возрастных группах детского сада.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Детский сад работает по основной образовательной программе,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разработанной на основе  инновационной программы «От рождения до школы».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Реализуются программы дополнительного образования: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ИнфоАрт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Путешествие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компьютерную страну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ЮнЭкс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(согласно соглашения с Центром дополнительного образования),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(программа детского сада) – дети с 5-ти лет зарегистрированы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Новигаторе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(краевая платформа, регистрацию проходят родители/законные представители). Программы: «Финансовая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грамотность», «Здоровое питание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разработаны, их можно реализовывать для старших дошкольников.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Реализуются программы творческих объединений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«Вокальная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одаренность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ОчУмелые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ручки», «Сказка», «Занимательная математика», «Умелые пальчики».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142" y="1340768"/>
            <a:ext cx="11597086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Имеющиеся заделы по теме </a:t>
            </a:r>
            <a:r>
              <a:rPr lang="ru-RU" dirty="0" smtClean="0"/>
              <a:t>проекта:</a:t>
            </a:r>
          </a:p>
          <a:p>
            <a:r>
              <a:rPr lang="ru-RU" dirty="0" smtClean="0"/>
              <a:t>- В группах достаточно разнообразная среда, которая обеспечивает реализацию потребностей ребенка в активной </a:t>
            </a:r>
          </a:p>
          <a:p>
            <a:r>
              <a:rPr lang="ru-RU" dirty="0" smtClean="0"/>
              <a:t>и разноплановой деятельности. Во всех возрастных группах от 8 до 17 центров и от 5 до 12 уголков.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Педагоги включаются в профессиональные образовательные сообщества, участвуют в районных методических</a:t>
            </a:r>
          </a:p>
          <a:p>
            <a:r>
              <a:rPr lang="ru-RU" dirty="0" smtClean="0"/>
              <a:t>объединениях, в работу инновационных </a:t>
            </a:r>
            <a:r>
              <a:rPr lang="ru-RU" dirty="0" smtClean="0"/>
              <a:t>площадок.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Большинство наших педагогов  рассматривают детский сад как единственное  место работы, а педагогическую </a:t>
            </a:r>
            <a:endParaRPr lang="ru-RU" dirty="0" smtClean="0"/>
          </a:p>
          <a:p>
            <a:r>
              <a:rPr lang="ru-RU" dirty="0" smtClean="0"/>
              <a:t>деятельность </a:t>
            </a:r>
            <a:r>
              <a:rPr lang="ru-RU" dirty="0"/>
              <a:t>как важнейшую сферу своей жизни. Многие вовлечены в жизнь учреждения, которая составляет их </a:t>
            </a:r>
            <a:endParaRPr lang="ru-RU" dirty="0" smtClean="0"/>
          </a:p>
          <a:p>
            <a:r>
              <a:rPr lang="ru-RU" dirty="0" smtClean="0"/>
              <a:t>главную </a:t>
            </a:r>
            <a:r>
              <a:rPr lang="ru-RU" dirty="0"/>
              <a:t>жизненную </a:t>
            </a:r>
            <a:r>
              <a:rPr lang="ru-RU" dirty="0" smtClean="0"/>
              <a:t>ценность.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Воспитанники при </a:t>
            </a:r>
            <a:r>
              <a:rPr lang="ru-RU" dirty="0"/>
              <a:t>необходимости переходят из общеобразовательной группы в компенсирующую и </a:t>
            </a:r>
            <a:r>
              <a:rPr lang="ru-RU" dirty="0" smtClean="0"/>
              <a:t>наоборот.</a:t>
            </a:r>
          </a:p>
          <a:p>
            <a:r>
              <a:rPr lang="ru-RU" dirty="0" smtClean="0"/>
              <a:t>В детском саду инклюзивное образование. Организована психолого-педагогическая Служба.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 базе детского сада работают объединения дополнительного образования без взимания оплаты: </a:t>
            </a:r>
          </a:p>
          <a:p>
            <a:r>
              <a:rPr lang="ru-RU" dirty="0" smtClean="0"/>
              <a:t>«</a:t>
            </a:r>
            <a:r>
              <a:rPr lang="ru-RU" dirty="0" err="1"/>
              <a:t>Легоконструирование</a:t>
            </a:r>
            <a:r>
              <a:rPr lang="ru-RU" dirty="0"/>
              <a:t>», </a:t>
            </a:r>
            <a:r>
              <a:rPr lang="ru-RU" dirty="0" smtClean="0"/>
              <a:t>«</a:t>
            </a:r>
            <a:r>
              <a:rPr lang="ru-RU" dirty="0" err="1" smtClean="0"/>
              <a:t>ИнфоАрт</a:t>
            </a:r>
            <a:r>
              <a:rPr lang="ru-RU" dirty="0" smtClean="0"/>
              <a:t>», </a:t>
            </a:r>
            <a:r>
              <a:rPr lang="ru-RU" dirty="0"/>
              <a:t>«</a:t>
            </a:r>
            <a:r>
              <a:rPr lang="ru-RU" dirty="0" err="1"/>
              <a:t>ЮнЭкс</a:t>
            </a:r>
            <a:r>
              <a:rPr lang="ru-RU" dirty="0"/>
              <a:t>». </a:t>
            </a:r>
            <a:r>
              <a:rPr lang="ru-RU" dirty="0" smtClean="0"/>
              <a:t>Реализуются программы: «</a:t>
            </a:r>
            <a:r>
              <a:rPr lang="ru-RU" dirty="0"/>
              <a:t>Финансовая грамотность», «Здоровое </a:t>
            </a:r>
            <a:endParaRPr lang="ru-RU" dirty="0" smtClean="0"/>
          </a:p>
          <a:p>
            <a:r>
              <a:rPr lang="ru-RU" dirty="0" smtClean="0"/>
              <a:t>питание</a:t>
            </a:r>
            <a:r>
              <a:rPr lang="ru-RU" dirty="0"/>
              <a:t>», </a:t>
            </a:r>
            <a:r>
              <a:rPr lang="ru-RU" dirty="0" smtClean="0"/>
              <a:t>«</a:t>
            </a:r>
            <a:r>
              <a:rPr lang="ru-RU" dirty="0"/>
              <a:t>Вокальная одаренность</a:t>
            </a:r>
            <a:r>
              <a:rPr lang="ru-RU" dirty="0" smtClean="0"/>
              <a:t>». В группах ведется работа творческих объединений: «</a:t>
            </a:r>
            <a:r>
              <a:rPr lang="ru-RU" dirty="0" err="1" smtClean="0"/>
              <a:t>ОчУмелые</a:t>
            </a:r>
            <a:r>
              <a:rPr lang="ru-RU" dirty="0" smtClean="0"/>
              <a:t> ручки», «Что </a:t>
            </a:r>
          </a:p>
          <a:p>
            <a:r>
              <a:rPr lang="ru-RU" dirty="0" smtClean="0"/>
              <a:t>за прелесть эти сказки», развивающие «Умелые пальчики», «Занимательная математика», «Конструирование».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На базе детского сада работает детско – родительский клуб «Гармония». Для консультирования родителей по </a:t>
            </a:r>
            <a:endParaRPr lang="ru-RU" dirty="0" smtClean="0"/>
          </a:p>
          <a:p>
            <a:r>
              <a:rPr lang="ru-RU" dirty="0" smtClean="0"/>
              <a:t>вопросам </a:t>
            </a:r>
            <a:r>
              <a:rPr lang="ru-RU" dirty="0"/>
              <a:t>воспитания и развития дошкольников организован Консультативный пункт. </a:t>
            </a:r>
            <a:endParaRPr lang="ru-RU" dirty="0" smtClean="0"/>
          </a:p>
          <a:p>
            <a:r>
              <a:rPr lang="ru-RU" dirty="0" smtClean="0"/>
              <a:t>- Сотрудничество с социумом: рядом с детским садом расположены </a:t>
            </a:r>
            <a:r>
              <a:rPr lang="ru-RU" dirty="0"/>
              <a:t>две средних общеобразовательных </a:t>
            </a:r>
            <a:r>
              <a:rPr lang="ru-RU" dirty="0" smtClean="0"/>
              <a:t>школы,</a:t>
            </a:r>
          </a:p>
          <a:p>
            <a:r>
              <a:rPr lang="ru-RU" dirty="0" smtClean="0"/>
              <a:t>стадион, спортивный Центр, храм</a:t>
            </a:r>
            <a:r>
              <a:rPr lang="ru-RU" dirty="0"/>
              <a:t>. </a:t>
            </a:r>
            <a:r>
              <a:rPr lang="ru-RU" dirty="0" smtClean="0"/>
              <a:t>В </a:t>
            </a:r>
            <a:r>
              <a:rPr lang="ru-RU" dirty="0"/>
              <a:t>доступности (менее 1 км.): детская библиотека, музей, дом культуры, Центр </a:t>
            </a:r>
            <a:endParaRPr lang="ru-RU" dirty="0" smtClean="0"/>
          </a:p>
          <a:p>
            <a:r>
              <a:rPr lang="ru-RU" dirty="0" smtClean="0"/>
              <a:t>диагностики </a:t>
            </a:r>
            <a:r>
              <a:rPr lang="ru-RU" dirty="0"/>
              <a:t>и консультирования </a:t>
            </a:r>
            <a:r>
              <a:rPr lang="ru-RU" dirty="0" smtClean="0"/>
              <a:t>«</a:t>
            </a:r>
            <a:r>
              <a:rPr lang="ru-RU" dirty="0"/>
              <a:t>Доверие», пожарная </a:t>
            </a:r>
            <a:r>
              <a:rPr lang="ru-RU" dirty="0" smtClean="0"/>
              <a:t>часть.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446" y="900512"/>
            <a:ext cx="1191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Место проекта по ЛРОС в жизни и работе </a:t>
            </a:r>
            <a:r>
              <a:rPr lang="ru-RU" sz="2400" dirty="0" smtClean="0"/>
              <a:t>ДОУ,  который </a:t>
            </a:r>
            <a:r>
              <a:rPr lang="ru-RU" sz="2400" dirty="0"/>
              <a:t>реализуется во всех </a:t>
            </a:r>
            <a:r>
              <a:rPr lang="ru-RU" sz="2400" dirty="0" smtClean="0"/>
              <a:t>группах д/с.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2676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едеральный проект\РППС в ДОУ по ЛРОС\Занятие в Центре эмоци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8"/>
          <a:stretch/>
        </p:blipFill>
        <p:spPr bwMode="auto">
          <a:xfrm>
            <a:off x="6843519" y="609935"/>
            <a:ext cx="532467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едеральный проект\РППС в ДОУ по ЛРОС\Общее дел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80" y="422008"/>
            <a:ext cx="4735673" cy="355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едеральный проект\РППС в ДОУ по ЛРОС\Графические рисунки на компьютере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 b="33704"/>
          <a:stretch/>
        </p:blipFill>
        <p:spPr bwMode="auto">
          <a:xfrm>
            <a:off x="2281623" y="3783434"/>
            <a:ext cx="2525083" cy="30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едеральный проект\РППС в ДОУ по ЛРОС\Работа по схемам с эл.конструкторо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/>
        </p:blipFill>
        <p:spPr bwMode="auto">
          <a:xfrm>
            <a:off x="181144" y="555528"/>
            <a:ext cx="1798494" cy="32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едеральный проект\РППС в ДОУ по ЛРОС\Ромашк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1"/>
          <a:stretch/>
        </p:blipFill>
        <p:spPr bwMode="auto">
          <a:xfrm>
            <a:off x="101993" y="3348101"/>
            <a:ext cx="2165784" cy="34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едеральный проект\РППС в ДОУ по ЛРОС\Эмоции\выбо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18" y="3987657"/>
            <a:ext cx="374441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3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едеральный проект\РППС в ДОУ по ЛРОС\Эмоции\дверь в старш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79" y="3462300"/>
            <a:ext cx="2546775" cy="33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едеральный проект\РППС в ДОУ по ЛРОС\Эмоции\дидак.игры старш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18" y="4040807"/>
            <a:ext cx="3504389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едеральный проект\РППС в ДОУ по ЛРОС\Эмоции\пчел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44" y="4040821"/>
            <a:ext cx="3494086" cy="26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едеральный проект\РППС в ДОУ по ЛРОС\Эмоции\дид.игра 1 м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84" y="350162"/>
            <a:ext cx="4670925" cy="35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едеральный проект\РППС в ДОУ по ЛРОС\Эмоции\дидак.игры средня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46" y="3984996"/>
            <a:ext cx="3642954" cy="27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едеральный проект\РППС в ДОУ по ЛРОС\Эмоции\Подбери эмоцию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61" y="679906"/>
            <a:ext cx="4389716" cy="32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Федеральный проект\РППС в ДОУ по ЛРОС\Эмоции\уголок уединения средня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41" y="679898"/>
            <a:ext cx="3895583" cy="31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4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988" y="908720"/>
            <a:ext cx="586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Анализ среды группы </a:t>
            </a:r>
            <a:r>
              <a:rPr lang="ru-RU" dirty="0">
                <a:solidFill>
                  <a:prstClr val="black"/>
                </a:solidFill>
              </a:rPr>
              <a:t>«Белочка» по </a:t>
            </a:r>
            <a:r>
              <a:rPr lang="ru-RU" dirty="0" smtClean="0">
                <a:solidFill>
                  <a:prstClr val="black"/>
                </a:solidFill>
              </a:rPr>
              <a:t>методике </a:t>
            </a:r>
            <a:r>
              <a:rPr lang="ru-RU" dirty="0" err="1" smtClean="0">
                <a:solidFill>
                  <a:prstClr val="black"/>
                </a:solidFill>
              </a:rPr>
              <a:t>Ясвина</a:t>
            </a:r>
            <a:r>
              <a:rPr lang="ru-RU" dirty="0" smtClean="0">
                <a:solidFill>
                  <a:prstClr val="black"/>
                </a:solidFill>
              </a:rPr>
              <a:t> В.А.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72439"/>
              </p:ext>
            </p:extLst>
          </p:nvPr>
        </p:nvGraphicFramePr>
        <p:xfrm>
          <a:off x="101400" y="1340780"/>
          <a:ext cx="4896543" cy="284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144845"/>
              </p:ext>
            </p:extLst>
          </p:nvPr>
        </p:nvGraphicFramePr>
        <p:xfrm>
          <a:off x="5670927" y="1484784"/>
          <a:ext cx="5868070" cy="279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90951"/>
              </p:ext>
            </p:extLst>
          </p:nvPr>
        </p:nvGraphicFramePr>
        <p:xfrm>
          <a:off x="395465" y="4293096"/>
          <a:ext cx="3491806" cy="2413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39879" y="4293118"/>
            <a:ext cx="77187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Вывод: преобладает в группе «Белочка» карьерная </a:t>
            </a:r>
            <a:r>
              <a:rPr lang="ru-RU" dirty="0">
                <a:solidFill>
                  <a:prstClr val="black"/>
                </a:solidFill>
              </a:rPr>
              <a:t>образовательная среда,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способствующая </a:t>
            </a:r>
            <a:r>
              <a:rPr lang="ru-RU" dirty="0">
                <a:solidFill>
                  <a:prstClr val="black"/>
                </a:solidFill>
              </a:rPr>
              <a:t>развитию активности и зависимости </a:t>
            </a:r>
            <a:r>
              <a:rPr lang="ru-RU" dirty="0" smtClean="0">
                <a:solidFill>
                  <a:prstClr val="black"/>
                </a:solidFill>
              </a:rPr>
              <a:t>ребенка;</a:t>
            </a:r>
          </a:p>
          <a:p>
            <a:r>
              <a:rPr lang="ru-RU" dirty="0">
                <a:solidFill>
                  <a:prstClr val="black"/>
                </a:solidFill>
              </a:rPr>
              <a:t>творческая образовательная среда, способствующая свободному развитию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активного ребенка проявляется на 30%. 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В задачу проекта необходимо обозначить деятельность по увеличению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доли творческой активности образовательной среды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11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065242"/>
              </p:ext>
            </p:extLst>
          </p:nvPr>
        </p:nvGraphicFramePr>
        <p:xfrm>
          <a:off x="1115542" y="1412777"/>
          <a:ext cx="374441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62" y="980735"/>
            <a:ext cx="4824536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8" y="4149080"/>
            <a:ext cx="43204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96062" y="4293096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диаграмме соотношений типа среды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Группе «Ромашка» преимущественно  творческая среда  но высокий процент карьерной среды зависимой активности.</a:t>
            </a:r>
          </a:p>
          <a:p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Вывод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для того, чтобы перейти в творческую среду свободной активности, нужно изменить личностно - развивающую образовательную среду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00" y="611395"/>
            <a:ext cx="5956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Анализ среды группы </a:t>
            </a:r>
            <a:r>
              <a:rPr lang="ru-RU" dirty="0" smtClean="0"/>
              <a:t>«Ромашка</a:t>
            </a:r>
            <a:r>
              <a:rPr lang="ru-RU" dirty="0"/>
              <a:t>» по методике </a:t>
            </a:r>
            <a:r>
              <a:rPr lang="ru-RU" dirty="0" err="1"/>
              <a:t>Ясвина</a:t>
            </a:r>
            <a:r>
              <a:rPr lang="ru-RU" dirty="0"/>
              <a:t> В.А.</a:t>
            </a:r>
          </a:p>
        </p:txBody>
      </p:sp>
    </p:spTree>
    <p:extLst>
      <p:ext uri="{BB962C8B-B14F-4D97-AF65-F5344CB8AC3E}">
        <p14:creationId xmlns:p14="http://schemas.microsoft.com/office/powerpoint/2010/main" val="215296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542" y="1243292"/>
            <a:ext cx="982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Анализ среды </a:t>
            </a:r>
            <a:r>
              <a:rPr lang="ru-RU" sz="2400" dirty="0" smtClean="0"/>
              <a:t>смешанной группы </a:t>
            </a:r>
            <a:r>
              <a:rPr lang="ru-RU" sz="2400" dirty="0"/>
              <a:t>дошкольников по методике </a:t>
            </a:r>
            <a:r>
              <a:rPr lang="ru-RU" sz="2400" dirty="0" err="1"/>
              <a:t>Ясвина</a:t>
            </a:r>
            <a:r>
              <a:rPr lang="ru-RU" sz="2400" dirty="0"/>
              <a:t> В.А.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864111"/>
            <a:ext cx="594995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" y="2732129"/>
            <a:ext cx="59499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62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212976"/>
            <a:ext cx="594995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2" y="2657350"/>
            <a:ext cx="59499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26" y="1772816"/>
            <a:ext cx="9400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Анализ среды </a:t>
            </a:r>
            <a:r>
              <a:rPr lang="ru-RU" sz="2400" dirty="0" smtClean="0"/>
              <a:t>средней группы </a:t>
            </a:r>
            <a:r>
              <a:rPr lang="ru-RU" sz="2400" dirty="0"/>
              <a:t>дошкольников по методике </a:t>
            </a:r>
            <a:r>
              <a:rPr lang="ru-RU" sz="2400" dirty="0" err="1"/>
              <a:t>Ясвина</a:t>
            </a:r>
            <a:r>
              <a:rPr lang="ru-RU" sz="2400" dirty="0"/>
              <a:t> В.А.</a:t>
            </a:r>
          </a:p>
        </p:txBody>
      </p:sp>
    </p:spTree>
    <p:extLst>
      <p:ext uri="{BB962C8B-B14F-4D97-AF65-F5344CB8AC3E}">
        <p14:creationId xmlns:p14="http://schemas.microsoft.com/office/powerpoint/2010/main" val="158119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259" y="3042791"/>
            <a:ext cx="595630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9" y="2487165"/>
            <a:ext cx="59499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550" y="1556792"/>
            <a:ext cx="10369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Анализ среды </a:t>
            </a:r>
            <a:r>
              <a:rPr lang="ru-RU" sz="2400" dirty="0" smtClean="0"/>
              <a:t>2-й </a:t>
            </a:r>
            <a:r>
              <a:rPr lang="ru-RU" sz="2400" dirty="0"/>
              <a:t>младшей группы дошкольников по методике </a:t>
            </a:r>
            <a:r>
              <a:rPr lang="ru-RU" sz="2400" dirty="0" err="1"/>
              <a:t>Ясвина</a:t>
            </a:r>
            <a:r>
              <a:rPr lang="ru-RU" sz="2400" dirty="0"/>
              <a:t> В.А.</a:t>
            </a:r>
          </a:p>
        </p:txBody>
      </p:sp>
    </p:spTree>
    <p:extLst>
      <p:ext uri="{BB962C8B-B14F-4D97-AF65-F5344CB8AC3E}">
        <p14:creationId xmlns:p14="http://schemas.microsoft.com/office/powerpoint/2010/main" val="39772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78" y="3039374"/>
            <a:ext cx="583264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" y="2204864"/>
            <a:ext cx="64262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574" y="1484784"/>
            <a:ext cx="100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Анализ среды </a:t>
            </a:r>
            <a:r>
              <a:rPr lang="ru-RU" sz="2400" dirty="0" smtClean="0"/>
              <a:t>1-й младшей группы дошкольников </a:t>
            </a:r>
            <a:r>
              <a:rPr lang="ru-RU" sz="2400" dirty="0"/>
              <a:t>по методике </a:t>
            </a:r>
            <a:r>
              <a:rPr lang="ru-RU" sz="2400" dirty="0" err="1"/>
              <a:t>Ясвина</a:t>
            </a:r>
            <a:r>
              <a:rPr lang="ru-RU" sz="2400" dirty="0"/>
              <a:t> В.А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49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2;p1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" y="11"/>
            <a:ext cx="12191182" cy="68576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3;p14"/>
          <p:cNvSpPr txBox="1">
            <a:spLocks noGrp="1"/>
          </p:cNvSpPr>
          <p:nvPr>
            <p:ph type="title" idx="4294967295"/>
          </p:nvPr>
        </p:nvSpPr>
        <p:spPr>
          <a:xfrm rot="913200">
            <a:off x="-836034" y="2369163"/>
            <a:ext cx="11213416" cy="24728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b="1"/>
              <a:t>Если хочешь свернуть горы, начинай с маленьких камешков.</a:t>
            </a:r>
          </a:p>
        </p:txBody>
      </p:sp>
    </p:spTree>
    <p:extLst>
      <p:ext uri="{BB962C8B-B14F-4D97-AF65-F5344CB8AC3E}">
        <p14:creationId xmlns:p14="http://schemas.microsoft.com/office/powerpoint/2010/main" val="4127485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65" y="3212976"/>
            <a:ext cx="5949950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822575"/>
            <a:ext cx="5943600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526" y="1628800"/>
            <a:ext cx="638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Усредненная модель по детскому саду в целом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124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962" y="3140968"/>
            <a:ext cx="59436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2" y="2762777"/>
            <a:ext cx="5943600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10" y="1700808"/>
            <a:ext cx="8361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Оценка образовательной среды родителями детей старшей и </a:t>
            </a:r>
          </a:p>
          <a:p>
            <a:pPr algn="ctr"/>
            <a:r>
              <a:rPr lang="ru-RU" sz="2400" dirty="0" smtClean="0"/>
              <a:t>подготовительной групп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24540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02" y="2229897"/>
            <a:ext cx="6479827" cy="462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6" y="1124744"/>
            <a:ext cx="48228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7" y="4294981"/>
            <a:ext cx="432276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58" y="3723481"/>
            <a:ext cx="727495" cy="92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5903" y="1295060"/>
            <a:ext cx="6236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Идеальный тип – баланс творческой и карьерной среды</a:t>
            </a:r>
            <a:r>
              <a:rPr lang="ru-RU" dirty="0" smtClean="0"/>
              <a:t>.</a:t>
            </a:r>
          </a:p>
          <a:p>
            <a:r>
              <a:rPr lang="ru-RU" dirty="0"/>
              <a:t> Карьерная среда зависимой активности , честолюбивый тип </a:t>
            </a:r>
            <a:endParaRPr lang="ru-RU" dirty="0" smtClean="0"/>
          </a:p>
          <a:p>
            <a:r>
              <a:rPr lang="ru-RU" dirty="0" smtClean="0"/>
              <a:t>( </a:t>
            </a:r>
            <a:r>
              <a:rPr lang="ru-RU" dirty="0"/>
              <a:t>коэффициент модальности по саду 1,2).</a:t>
            </a:r>
          </a:p>
        </p:txBody>
      </p:sp>
    </p:spTree>
    <p:extLst>
      <p:ext uri="{BB962C8B-B14F-4D97-AF65-F5344CB8AC3E}">
        <p14:creationId xmlns:p14="http://schemas.microsoft.com/office/powerpoint/2010/main" val="1659292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782757"/>
              </p:ext>
            </p:extLst>
          </p:nvPr>
        </p:nvGraphicFramePr>
        <p:xfrm>
          <a:off x="2555706" y="1691406"/>
          <a:ext cx="6123780" cy="500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-97073" y="800320"/>
            <a:ext cx="12166603" cy="128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sz="2100" b="1" cap="all" dirty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Результаты мониторинга образовательной </a:t>
            </a:r>
            <a:r>
              <a:rPr lang="ru-RU" sz="2100" b="1" cap="all" dirty="0" smtClean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среды МБДОУ №8 «Лесная сказка» количественные </a:t>
            </a:r>
            <a:r>
              <a:rPr lang="ru-RU" sz="2100" b="1" cap="all" dirty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параметры, </a:t>
            </a:r>
            <a:r>
              <a:rPr lang="ru-RU" sz="2100" b="1" u="sng" cap="all" dirty="0">
                <a:solidFill>
                  <a:srgbClr val="C00000"/>
                </a:solidFill>
                <a:latin typeface="Fedra Sans Pro Book" panose="020B0504040000020004" pitchFamily="34" charset="0"/>
                <a:ea typeface="Fedra Sans Pro Light" charset="0"/>
              </a:rPr>
              <a:t>среднее значение </a:t>
            </a:r>
            <a:r>
              <a:rPr lang="ru-RU" sz="2100" b="1" cap="all" dirty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по </a:t>
            </a:r>
            <a:r>
              <a:rPr lang="ru-RU" sz="2100" b="1" cap="all" dirty="0" smtClean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трем </a:t>
            </a:r>
            <a:r>
              <a:rPr lang="ru-RU" sz="2100" b="1" cap="all" dirty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группам </a:t>
            </a:r>
            <a:r>
              <a:rPr lang="ru-RU" sz="2100" b="1" cap="all" dirty="0" smtClean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экспертов: администрация, педагоги, родители</a:t>
            </a:r>
            <a:endParaRPr lang="ru-RU" sz="2100" b="1" cap="all" dirty="0">
              <a:solidFill>
                <a:srgbClr val="00642D"/>
              </a:solidFill>
              <a:latin typeface="Fedra Sans Pro Book" panose="020B0504040000020004" pitchFamily="34" charset="0"/>
              <a:ea typeface="Fedra Sans Pro Light" charset="0"/>
            </a:endParaRPr>
          </a:p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endParaRPr lang="ru-RU" altLang="ru-RU" b="1" i="1" dirty="0"/>
          </a:p>
        </p:txBody>
      </p:sp>
      <p:sp>
        <p:nvSpPr>
          <p:cNvPr id="3" name="Shape 485"/>
          <p:cNvSpPr>
            <a:spLocks noChangeArrowheads="1"/>
          </p:cNvSpPr>
          <p:nvPr/>
        </p:nvSpPr>
        <p:spPr bwMode="auto">
          <a:xfrm>
            <a:off x="380298" y="2010248"/>
            <a:ext cx="11211863" cy="437108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marL="270380" indent="-270380" algn="ctr">
              <a:lnSpc>
                <a:spcPct val="90000"/>
              </a:lnSpc>
              <a:buClr>
                <a:srgbClr val="F69200"/>
              </a:buClr>
              <a:buSzPct val="100000"/>
            </a:pPr>
            <a:endParaRPr lang="ru-RU" altLang="ru-RU" sz="1863" dirty="0">
              <a:latin typeface="Fedra Sans Pro Light" panose="020B0303040000020004" pitchFamily="34" charset="0"/>
              <a:ea typeface="Fedra Sans Pro Light" panose="020B0303040000020004" pitchFamily="34" charset="0"/>
              <a:cs typeface="Fedra Sans Pro Light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3193" dirty="0"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79852" y="182558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491840" y="2552986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76587" y="411039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147990" y="465313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16142" y="353727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067872" y="4087776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892611" y="4869160"/>
            <a:ext cx="216024" cy="21602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807" y="913160"/>
            <a:ext cx="12166603" cy="11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600" cap="all" dirty="0" smtClean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выводы из проведенного анализа</a:t>
            </a:r>
          </a:p>
          <a:p>
            <a:pPr algn="ctr">
              <a:lnSpc>
                <a:spcPct val="90000"/>
              </a:lnSpc>
              <a:spcBef>
                <a:spcPts val="1331"/>
              </a:spcBef>
              <a:buClr>
                <a:srgbClr val="F69200"/>
              </a:buClr>
              <a:buSzPct val="100000"/>
            </a:pPr>
            <a:r>
              <a:rPr lang="ru-RU" altLang="ru-RU" sz="3600" cap="all" dirty="0" smtClean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Исследования </a:t>
            </a:r>
            <a:r>
              <a:rPr lang="ru-RU" altLang="ru-RU" sz="3600" cap="all" dirty="0">
                <a:solidFill>
                  <a:srgbClr val="00642D"/>
                </a:solidFill>
                <a:latin typeface="Fedra Sans Pro Book" panose="020B0504040000020004" pitchFamily="34" charset="0"/>
                <a:ea typeface="Fedra Sans Pro Light" charset="0"/>
              </a:rPr>
              <a:t>СРЕДЫ ОО</a:t>
            </a:r>
          </a:p>
        </p:txBody>
      </p:sp>
      <p:sp>
        <p:nvSpPr>
          <p:cNvPr id="3" name="Shape 485"/>
          <p:cNvSpPr>
            <a:spLocks noChangeArrowheads="1"/>
          </p:cNvSpPr>
          <p:nvPr/>
        </p:nvSpPr>
        <p:spPr bwMode="auto">
          <a:xfrm>
            <a:off x="251447" y="1476304"/>
            <a:ext cx="11438578" cy="458062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60831" rIns="0" bIns="60831"/>
          <a:lstStyle/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endParaRPr lang="ru-RU" altLang="ru-RU" sz="3200" i="1" u="sng" dirty="0" smtClean="0">
              <a:solidFill>
                <a:srgbClr val="002060"/>
              </a:solidFill>
              <a:latin typeface="Fedra Sans Pro Light" panose="020B0303040000020004" pitchFamily="34" charset="0"/>
              <a:ea typeface="Fedra Sans Pro Light" panose="020B0303040000020004" pitchFamily="34" charset="0"/>
              <a:cs typeface="Fedra Sans Pro Light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i="1" u="sng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Краткие выводы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Тип среды:  </a:t>
            </a:r>
            <a:r>
              <a:rPr lang="ru-RU" altLang="ru-RU" sz="2800" b="1" i="1" dirty="0" err="1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карьерно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-творческий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Характерен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низкий уровень свободы и активности при преобладании зависимости и пассивности</a:t>
            </a:r>
            <a:r>
              <a:rPr lang="ru-RU" altLang="ru-RU" sz="3200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Мотивация больше </a:t>
            </a:r>
            <a:r>
              <a:rPr lang="ru-RU" altLang="ru-RU" sz="2800" b="1" i="1" dirty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внешняя, чем внутренняя,  а выбор мнимый, т.к.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педагогом заданы </a:t>
            </a:r>
            <a:r>
              <a:rPr lang="ru-RU" altLang="ru-RU" sz="2800" b="1" i="1" dirty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определенные рамки</a:t>
            </a:r>
            <a:endParaRPr lang="ru-RU" altLang="ru-RU" sz="2800" b="1" i="1" dirty="0" smtClean="0">
              <a:solidFill>
                <a:srgbClr val="002060"/>
              </a:solidFill>
              <a:latin typeface="Fedra Sans Pro Light" panose="020B0303040000020004" pitchFamily="34" charset="0"/>
              <a:ea typeface="Fedra Sans Pro Light" panose="020B0303040000020004" pitchFamily="34" charset="0"/>
              <a:cs typeface="Fedra Sans Pro Light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endParaRPr lang="ru-RU" altLang="ru-RU" sz="3600" b="1" i="1" dirty="0" smtClean="0">
              <a:solidFill>
                <a:srgbClr val="002060"/>
              </a:solidFill>
              <a:latin typeface="Fedra Sans Pro Light" panose="020B0303040000020004" pitchFamily="34" charset="0"/>
              <a:ea typeface="Fedra Sans Pro Light" panose="020B0303040000020004" pitchFamily="34" charset="0"/>
              <a:cs typeface="Fedra Sans Pro Light"/>
            </a:endParaRP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требуется работа с компонентами образовательной среды </a:t>
            </a:r>
          </a:p>
          <a:p>
            <a:pPr algn="ctr">
              <a:lnSpc>
                <a:spcPct val="90000"/>
              </a:lnSpc>
              <a:spcBef>
                <a:spcPts val="799"/>
              </a:spcBef>
              <a:buClr>
                <a:srgbClr val="F69200"/>
              </a:buClr>
              <a:buSzPct val="100000"/>
            </a:pP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(</a:t>
            </a:r>
            <a:r>
              <a:rPr lang="ru-RU" altLang="ru-RU" sz="2800" b="1" i="1" dirty="0" err="1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осознаваемость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Fedra Sans Pro Light" panose="020B0303040000020004" pitchFamily="34" charset="0"/>
                <a:ea typeface="Fedra Sans Pro Light" panose="020B0303040000020004" pitchFamily="34" charset="0"/>
                <a:cs typeface="Fedra Sans Pro Light"/>
              </a:rPr>
              <a:t>, обобщённость, активность) </a:t>
            </a:r>
            <a:endParaRPr lang="ru-RU" altLang="ru-RU" sz="2800" b="1" i="1" dirty="0">
              <a:solidFill>
                <a:srgbClr val="002060"/>
              </a:solidFill>
              <a:latin typeface="Fedra Sans Pro Light" panose="020B0303040000020004" pitchFamily="34" charset="0"/>
              <a:ea typeface="Fedra Sans Pro Light" panose="020B0303040000020004" pitchFamily="34" charset="0"/>
              <a:cs typeface="Fedra Sans Pro Light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5690344" y="4994403"/>
            <a:ext cx="787529" cy="2490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7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493" y="980740"/>
            <a:ext cx="1108923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ПРОБЛЕМА на решение которой направлен проект: изменение компонентов образовательной среды.</a:t>
            </a:r>
          </a:p>
          <a:p>
            <a:r>
              <a:rPr lang="ru-RU" sz="2400" dirty="0" smtClean="0"/>
              <a:t>Решение: </a:t>
            </a:r>
          </a:p>
          <a:p>
            <a:r>
              <a:rPr lang="ru-RU" sz="2400" dirty="0" smtClean="0"/>
              <a:t>– выстраивание </a:t>
            </a:r>
            <a:r>
              <a:rPr lang="ru-RU" sz="2400" dirty="0"/>
              <a:t>ЛРОС для развития </a:t>
            </a:r>
            <a:r>
              <a:rPr lang="ru-RU" sz="2400" dirty="0" smtClean="0"/>
              <a:t>«западающих» качественных </a:t>
            </a:r>
            <a:r>
              <a:rPr lang="ru-RU" sz="2400" dirty="0"/>
              <a:t>характеристик </a:t>
            </a:r>
            <a:r>
              <a:rPr lang="ru-RU" sz="2400" dirty="0" smtClean="0"/>
              <a:t>среды</a:t>
            </a:r>
            <a:r>
              <a:rPr lang="ru-RU" sz="2400" dirty="0"/>
              <a:t>: ОСОЗНАВАЕМОСТЬ, ОБОБЩЕННОСТЬ, </a:t>
            </a:r>
            <a:r>
              <a:rPr lang="ru-RU" sz="2400" dirty="0" smtClean="0"/>
              <a:t>АКТИВНОСТЬ </a:t>
            </a:r>
            <a:r>
              <a:rPr lang="ru-RU" sz="2400" dirty="0"/>
              <a:t>и перевода ее с уровня «условия» на уровень «возможности</a:t>
            </a:r>
            <a:r>
              <a:rPr lang="ru-RU" sz="2400" dirty="0" smtClean="0"/>
              <a:t>»;</a:t>
            </a:r>
            <a:endParaRPr lang="ru-RU" sz="2400" dirty="0"/>
          </a:p>
          <a:p>
            <a:r>
              <a:rPr lang="ru-RU" sz="2400" dirty="0" smtClean="0"/>
              <a:t>- тренинг личностного роста педагогов по </a:t>
            </a:r>
            <a:r>
              <a:rPr lang="ru-RU" sz="2400" dirty="0"/>
              <a:t>программе "Социально-эмоциональное развитие </a:t>
            </a:r>
            <a:r>
              <a:rPr lang="ru-RU" sz="2400" dirty="0" smtClean="0"/>
              <a:t>детей» </a:t>
            </a:r>
            <a:r>
              <a:rPr lang="ru-RU" sz="2400" dirty="0"/>
              <a:t>через обучение </a:t>
            </a:r>
            <a:r>
              <a:rPr lang="ru-RU" sz="2400" dirty="0" smtClean="0"/>
              <a:t>по Программе </a:t>
            </a:r>
            <a:r>
              <a:rPr lang="ru-RU" sz="2400" dirty="0"/>
              <a:t>развития личностного потенциала БФ «Вклад в будущее</a:t>
            </a:r>
            <a:r>
              <a:rPr lang="ru-RU" sz="2400" dirty="0" smtClean="0"/>
              <a:t>»!, ПОС, темы самообразования педагогов на учебный год по эмоциональному развитию дошкольников;</a:t>
            </a:r>
          </a:p>
          <a:p>
            <a:r>
              <a:rPr lang="ru-RU" sz="2400" dirty="0" smtClean="0"/>
              <a:t>- применение </a:t>
            </a:r>
            <a:r>
              <a:rPr lang="ru-RU" sz="2400" dirty="0" smtClean="0"/>
              <a:t>в работе технологий </a:t>
            </a:r>
            <a:r>
              <a:rPr lang="ru-RU" sz="2400" dirty="0" smtClean="0"/>
              <a:t>ненасильственного общения, Соглашение, 4К, обеспечивающих развитие личностного потенциала дошкольников;</a:t>
            </a:r>
            <a:endParaRPr lang="ru-RU" sz="2400" dirty="0"/>
          </a:p>
          <a:p>
            <a:r>
              <a:rPr lang="ru-RU" sz="2400" dirty="0" smtClean="0"/>
              <a:t>- реализация </a:t>
            </a:r>
            <a:r>
              <a:rPr lang="ru-RU" sz="2400" dirty="0"/>
              <a:t>УМК "Социально-эмоциональное развитие детей дошкольного </a:t>
            </a:r>
            <a:r>
              <a:rPr lang="ru-RU" sz="2400" dirty="0" smtClean="0"/>
              <a:t>возраста» с привлечением родителей;</a:t>
            </a:r>
          </a:p>
          <a:p>
            <a:r>
              <a:rPr lang="ru-RU" sz="2400" dirty="0" smtClean="0"/>
              <a:t>- Изменение РППС, уголков эмоционального развития.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13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478" y="764718"/>
            <a:ext cx="115932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642D"/>
                </a:solidFill>
              </a:rPr>
              <a:t>ЦЕЛИ ПРОЕКТА (1)</a:t>
            </a:r>
          </a:p>
          <a:p>
            <a:r>
              <a:rPr lang="ru-RU" sz="2800" dirty="0" smtClean="0"/>
              <a:t>Ключевая </a:t>
            </a:r>
            <a:r>
              <a:rPr lang="ru-RU" sz="2800" dirty="0"/>
              <a:t>цель проекта – Превращение среды условий в среду возможностей для всех участников образовательных </a:t>
            </a:r>
            <a:r>
              <a:rPr lang="ru-RU" sz="2800" dirty="0" smtClean="0"/>
              <a:t>отношений. </a:t>
            </a:r>
          </a:p>
          <a:p>
            <a:r>
              <a:rPr lang="ru-RU" sz="2800" dirty="0" smtClean="0"/>
              <a:t>Увеличение </a:t>
            </a:r>
            <a:r>
              <a:rPr lang="ru-RU" sz="2800" dirty="0"/>
              <a:t>доли «творческой» среды </a:t>
            </a:r>
            <a:r>
              <a:rPr lang="ru-RU" sz="2800" dirty="0" smtClean="0"/>
              <a:t>внутри </a:t>
            </a:r>
            <a:r>
              <a:rPr lang="ru-RU" sz="2800" dirty="0"/>
              <a:t>учреждения, за счет уменьшения доли «карьерной» и «догматической» среды, планомерного повышения показателей параметров: степени </a:t>
            </a:r>
            <a:r>
              <a:rPr lang="ru-RU" sz="2800" dirty="0" err="1"/>
              <a:t>осознаваемости</a:t>
            </a:r>
            <a:r>
              <a:rPr lang="ru-RU" sz="2800" dirty="0"/>
              <a:t>, обобщенности, </a:t>
            </a:r>
            <a:r>
              <a:rPr lang="ru-RU" sz="2800" dirty="0" smtClean="0"/>
              <a:t>активности среды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8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59" y="1412781"/>
            <a:ext cx="117373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Превращение среды условий в среду возможностей для всех участников образовательных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отношений:</a:t>
            </a:r>
            <a:endParaRPr lang="ru-RU" sz="2000" dirty="0">
              <a:solidFill>
                <a:srgbClr val="000000"/>
              </a:solidFill>
              <a:latin typeface="Fedra Sans Pro Light"/>
            </a:endParaRPr>
          </a:p>
          <a:p>
            <a:r>
              <a:rPr lang="ru-RU" sz="2000" u="sng" dirty="0" smtClean="0">
                <a:solidFill>
                  <a:srgbClr val="000000"/>
                </a:solidFill>
                <a:latin typeface="Fedra Sans Pro Light"/>
              </a:rPr>
              <a:t>Воспитанникам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– приобретение первоначального опыта общения в социуме, укрепление веры в себя,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знакомство с традициями детского сада и принятие их как ценности.</a:t>
            </a:r>
            <a:endParaRPr lang="ru-RU" sz="2000" dirty="0">
              <a:solidFill>
                <a:srgbClr val="000000"/>
              </a:solidFill>
              <a:latin typeface="Fedra Sans Pro Light"/>
            </a:endParaRPr>
          </a:p>
          <a:p>
            <a:r>
              <a:rPr lang="ru-RU" sz="2000" u="sng" dirty="0">
                <a:solidFill>
                  <a:srgbClr val="000000"/>
                </a:solidFill>
                <a:latin typeface="Fedra Sans Pro Light"/>
              </a:rPr>
              <a:t>Педагогам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– включение в концепцию «Событийный подход», традиций группы и детского сада как социально значимого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продукта;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самостоятельный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выбор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способов решения поставленных задач,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осознанный выбор времени, места, партнёров в деятельности.</a:t>
            </a:r>
          </a:p>
          <a:p>
            <a:r>
              <a:rPr lang="ru-RU" sz="2000" u="sng" dirty="0">
                <a:solidFill>
                  <a:srgbClr val="000000"/>
                </a:solidFill>
                <a:latin typeface="Fedra Sans Pro Light"/>
              </a:rPr>
              <a:t>Родителям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– проявление инициативы в проведении социально значимых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мероприятий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ДОУ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.</a:t>
            </a:r>
          </a:p>
          <a:p>
            <a:r>
              <a:rPr lang="ru-RU" sz="2000" u="sng" dirty="0">
                <a:solidFill>
                  <a:srgbClr val="000000"/>
                </a:solidFill>
                <a:latin typeface="Fedra Sans Pro Light"/>
              </a:rPr>
              <a:t>Администрации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 – </a:t>
            </a:r>
            <a:r>
              <a:rPr lang="ru-RU" sz="2000" dirty="0" err="1" smtClean="0">
                <a:solidFill>
                  <a:srgbClr val="000000"/>
                </a:solidFill>
                <a:latin typeface="Fedra Sans Pro Light"/>
              </a:rPr>
              <a:t>координированность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 действий по достижению образовательных задач всех участников образовательных отношений, повышение имиджа детского сада.</a:t>
            </a:r>
            <a:endParaRPr lang="ru-RU" sz="2000" dirty="0">
              <a:solidFill>
                <a:srgbClr val="000000"/>
              </a:solidFill>
              <a:latin typeface="Fedra Sans Pro Light"/>
            </a:endParaRPr>
          </a:p>
          <a:p>
            <a:r>
              <a:rPr lang="ru-RU" sz="2000" u="sng" dirty="0">
                <a:solidFill>
                  <a:srgbClr val="000000"/>
                </a:solidFill>
                <a:latin typeface="Fedra Sans Pro Light"/>
              </a:rPr>
              <a:t>Образовательной организации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–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сохранение и трансляция традиций детского сада в рамках ценностных ориентиров, наличие концепции деятельности.</a:t>
            </a:r>
            <a:endParaRPr lang="ru-RU" sz="2000" dirty="0">
              <a:solidFill>
                <a:srgbClr val="000000"/>
              </a:solidFill>
              <a:latin typeface="Fedra Sans Pro Light"/>
            </a:endParaRPr>
          </a:p>
          <a:p>
            <a:r>
              <a:rPr lang="ru-RU" sz="2000" u="sng" dirty="0" smtClean="0">
                <a:solidFill>
                  <a:srgbClr val="000000"/>
                </a:solidFill>
                <a:latin typeface="Fedra Sans Pro Light"/>
              </a:rPr>
              <a:t>Социальным </a:t>
            </a:r>
            <a:r>
              <a:rPr lang="ru-RU" sz="2000" u="sng" dirty="0">
                <a:solidFill>
                  <a:srgbClr val="000000"/>
                </a:solidFill>
                <a:latin typeface="Fedra Sans Pro Light"/>
              </a:rPr>
              <a:t>партнерам </a:t>
            </a:r>
            <a:r>
              <a:rPr lang="ru-RU" sz="2000" dirty="0">
                <a:solidFill>
                  <a:srgbClr val="000000"/>
                </a:solidFill>
                <a:latin typeface="Fedra Sans Pro Light"/>
              </a:rPr>
              <a:t>–– </a:t>
            </a:r>
            <a:r>
              <a:rPr lang="ru-RU" sz="2000" dirty="0" smtClean="0">
                <a:solidFill>
                  <a:srgbClr val="000000"/>
                </a:solidFill>
                <a:latin typeface="Fedra Sans Pro Light"/>
              </a:rPr>
              <a:t>сотрудничество с социальными партнерами, взаимодействие с выпускниками</a:t>
            </a:r>
            <a:r>
              <a:rPr lang="ru-RU" dirty="0" smtClean="0">
                <a:solidFill>
                  <a:srgbClr val="000000"/>
                </a:solidFill>
                <a:latin typeface="Fedra Sans Pro Light"/>
              </a:rPr>
              <a:t>. </a:t>
            </a:r>
            <a:endParaRPr lang="ru-RU" dirty="0">
              <a:solidFill>
                <a:srgbClr val="000000"/>
              </a:solidFill>
              <a:latin typeface="Fedra Sans Pro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493" y="764706"/>
            <a:ext cx="6935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642D"/>
                </a:solidFill>
              </a:rPr>
              <a:t>ЦЕЛИ ПРОЕКТА </a:t>
            </a:r>
            <a:r>
              <a:rPr lang="ru-RU" sz="2400" dirty="0" smtClean="0">
                <a:solidFill>
                  <a:srgbClr val="00642D"/>
                </a:solidFill>
              </a:rPr>
              <a:t>(2) конкретные новые возможности</a:t>
            </a:r>
            <a:endParaRPr lang="ru-RU" sz="2400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23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33" y="620694"/>
            <a:ext cx="2568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642D"/>
                </a:solidFill>
              </a:rPr>
              <a:t>ЦЕЛИ ПРОЕКТА </a:t>
            </a:r>
            <a:r>
              <a:rPr lang="ru-RU" sz="2400" dirty="0" smtClean="0">
                <a:solidFill>
                  <a:srgbClr val="00642D"/>
                </a:solidFill>
              </a:rPr>
              <a:t>(3)</a:t>
            </a:r>
          </a:p>
          <a:p>
            <a:pPr lvl="0"/>
            <a:endParaRPr lang="ru-RU" sz="2400" dirty="0">
              <a:solidFill>
                <a:srgbClr val="00642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831" y="620688"/>
            <a:ext cx="60833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Как будут выглядеть компоненты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9327" y="948704"/>
            <a:ext cx="1206075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ea typeface="Times New Roman"/>
              </a:rPr>
              <a:t>Превращение среды условий в среду возможностей для всех участников образовательных отношений, </a:t>
            </a:r>
            <a:r>
              <a:rPr lang="ru-RU" sz="2000" dirty="0" smtClean="0">
                <a:latin typeface="Times New Roman"/>
                <a:ea typeface="Times New Roman"/>
              </a:rPr>
              <a:t>изменит </a:t>
            </a:r>
            <a:r>
              <a:rPr lang="ru-RU" sz="2000" dirty="0" err="1" smtClean="0">
                <a:latin typeface="Times New Roman"/>
                <a:ea typeface="Times New Roman"/>
              </a:rPr>
              <a:t>средообразующие</a:t>
            </a:r>
            <a:r>
              <a:rPr lang="ru-RU" sz="2000" dirty="0" smtClean="0">
                <a:latin typeface="Times New Roman"/>
                <a:ea typeface="Times New Roman"/>
              </a:rPr>
              <a:t> переменные образовательной среды.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Организационно-технологический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корректировка в программе развития и рабочей программе воспитания, обучение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педагогов по Программе развития личностного потенциала БФ «Вклад в будущее»!;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гибкий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выбор форм ПК и задач, участие в ПОС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края; использование образовательной технологии 4К, технологии ненасильственного общения, Соглашения, применение УМК по ЛРОС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технологию «Событийный подход» - праздники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группах - совместные творческие мероприятия детей, педагогов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родителей; 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Социальный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 мотивов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самостоятельной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воспитанников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доступные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способы взаимодействия с педагогами из других детских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садов, работающих по ЛРОС –совместные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мастер-классы и семинары,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походы «в гости», на совместные мероприятия;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Пространственно-предметный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мини-ширм для зонирования пространства групп детьми; развитие различных микросред, творческих лабораторий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пространства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взаимодействия педагогов с родителями, совместного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планирования и предъявления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результатов детской деятельности;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Ресурсное </a:t>
            </a:r>
            <a:r>
              <a:rPr lang="ru-RU" sz="20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использование педагогами в работе УМК по ЛРОС, включение педагогов 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ПОС;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экспертами КК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ИПК, участие в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грантовых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конкурсах;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Управленческое сопровождение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выделения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рабочего времени для участия в мероприятиях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профессиональных образовательных сообществах (ПОС), РМО.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286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09" y="980741"/>
            <a:ext cx="2568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642D"/>
                </a:solidFill>
              </a:rPr>
              <a:t>ЦЕЛИ ПРОЕКТА </a:t>
            </a:r>
            <a:r>
              <a:rPr lang="ru-RU" sz="2400" dirty="0" smtClean="0">
                <a:solidFill>
                  <a:srgbClr val="00642D"/>
                </a:solidFill>
              </a:rPr>
              <a:t>(4)</a:t>
            </a:r>
            <a:endParaRPr lang="ru-RU" sz="2400" dirty="0">
              <a:solidFill>
                <a:srgbClr val="00642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456" y="1469005"/>
            <a:ext cx="115212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Качество образования в целом: более </a:t>
            </a:r>
            <a:r>
              <a:rPr lang="ru-RU" sz="2000" dirty="0" smtClean="0"/>
              <a:t>высокие показатели развития индивидуальных достижений воспитанников.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Развитие </a:t>
            </a:r>
            <a:r>
              <a:rPr lang="ru-RU" sz="2000" dirty="0"/>
              <a:t>личностного потенциала </a:t>
            </a:r>
            <a:r>
              <a:rPr lang="ru-RU" sz="2000" dirty="0" smtClean="0"/>
              <a:t>участников образовательных отношений: развитие </a:t>
            </a:r>
            <a:r>
              <a:rPr lang="ru-RU" sz="2000" dirty="0"/>
              <a:t>детей с разным потенциалом, </a:t>
            </a:r>
            <a:r>
              <a:rPr lang="ru-RU" sz="2000" dirty="0" smtClean="0"/>
              <a:t>родителям - возможность </a:t>
            </a:r>
            <a:r>
              <a:rPr lang="ru-RU" sz="2000" dirty="0"/>
              <a:t>быть </a:t>
            </a:r>
            <a:r>
              <a:rPr lang="ru-RU" sz="2000" dirty="0" smtClean="0"/>
              <a:t>участниками событийных мероприятий.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Качество </a:t>
            </a:r>
            <a:r>
              <a:rPr lang="ru-RU" sz="2000" dirty="0"/>
              <a:t>жизни детей и взрослых</a:t>
            </a:r>
            <a:r>
              <a:rPr lang="ru-RU" sz="2000" dirty="0" smtClean="0"/>
              <a:t>: уровень развития </a:t>
            </a:r>
            <a:r>
              <a:rPr lang="ru-RU" sz="2000" dirty="0"/>
              <a:t>каждого ребенка увеличивается в соответствии с учетом его личностных  возрастных и физических особенностей в процессе воспитания и обучения </a:t>
            </a:r>
            <a:r>
              <a:rPr lang="ru-RU" sz="2000" dirty="0" smtClean="0"/>
              <a:t>в ДОУ.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Социальное </a:t>
            </a:r>
            <a:r>
              <a:rPr lang="ru-RU" sz="2000" dirty="0"/>
              <a:t>признание и поддержка </a:t>
            </a:r>
            <a:r>
              <a:rPr lang="ru-RU" sz="2000" dirty="0" smtClean="0"/>
              <a:t>ДОУ: участие в </a:t>
            </a:r>
            <a:r>
              <a:rPr lang="ru-RU" sz="2000" dirty="0" smtClean="0"/>
              <a:t>акциях, соревнованиях, конкурсах</a:t>
            </a:r>
            <a:r>
              <a:rPr lang="ru-RU" sz="2000" dirty="0" smtClean="0"/>
              <a:t>, грантах различного </a:t>
            </a:r>
            <a:r>
              <a:rPr lang="ru-RU" sz="2000" dirty="0"/>
              <a:t>уровня; </a:t>
            </a:r>
            <a:r>
              <a:rPr lang="ru-RU" sz="2000" dirty="0" smtClean="0"/>
              <a:t>поиск </a:t>
            </a:r>
            <a:r>
              <a:rPr lang="ru-RU" sz="2000" dirty="0"/>
              <a:t>неординарных форм взаимодействия с социальными </a:t>
            </a:r>
            <a:r>
              <a:rPr lang="ru-RU" sz="2000" dirty="0" smtClean="0"/>
              <a:t>партнерами и родителями.</a:t>
            </a: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Улучшение </a:t>
            </a:r>
            <a:r>
              <a:rPr lang="ru-RU" sz="2000" dirty="0"/>
              <a:t>позиции </a:t>
            </a:r>
            <a:r>
              <a:rPr lang="ru-RU" sz="2000" dirty="0" smtClean="0"/>
              <a:t>ДОУ </a:t>
            </a:r>
            <a:r>
              <a:rPr lang="ru-RU" sz="2000" dirty="0"/>
              <a:t>в образовательной </a:t>
            </a:r>
            <a:r>
              <a:rPr lang="ru-RU" sz="2000" dirty="0" smtClean="0"/>
              <a:t>системе района: повышение престижа ДОУ среди детских садов </a:t>
            </a:r>
            <a:r>
              <a:rPr lang="ru-RU" sz="2000" dirty="0" smtClean="0"/>
              <a:t>поселка, работа на базе ДОУ инновационной площадки.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Изменение РППС, </a:t>
            </a:r>
            <a:r>
              <a:rPr lang="ru-RU" sz="2000" dirty="0"/>
              <a:t>способствующей р</a:t>
            </a:r>
            <a:r>
              <a:rPr lang="ru-RU" sz="2000" dirty="0" smtClean="0"/>
              <a:t>азвитию </a:t>
            </a:r>
            <a:r>
              <a:rPr lang="ru-RU" sz="2000" dirty="0"/>
              <a:t>личностного </a:t>
            </a:r>
            <a:r>
              <a:rPr lang="ru-RU" sz="2000" dirty="0" smtClean="0"/>
              <a:t>потенциала дошкольника.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22" y="1026894"/>
            <a:ext cx="7431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Что улучшится </a:t>
            </a:r>
            <a:r>
              <a:rPr lang="ru-RU" sz="2000" dirty="0"/>
              <a:t>в результате создания ЛРОС в </a:t>
            </a:r>
            <a:r>
              <a:rPr lang="ru-RU" sz="2000" dirty="0" smtClean="0"/>
              <a:t>нашем детском саду: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641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333780" y="115892"/>
            <a:ext cx="11449927" cy="1440900"/>
          </a:xfrm>
        </p:spPr>
        <p:txBody>
          <a:bodyPr/>
          <a:lstStyle/>
          <a:p>
            <a:r>
              <a:rPr lang="ru-RU" sz="4000" dirty="0" smtClean="0">
                <a:latin typeface="Arial" pitchFamily="34" charset="0"/>
              </a:rPr>
              <a:t>ПОВЕСТКА Совета педагогов № </a:t>
            </a:r>
            <a:r>
              <a:rPr lang="ru-RU" sz="4000" dirty="0" smtClean="0">
                <a:latin typeface="Arial" pitchFamily="34" charset="0"/>
              </a:rPr>
              <a:t>2</a:t>
            </a:r>
            <a:r>
              <a:rPr lang="ru-RU" sz="4000" dirty="0">
                <a:latin typeface="Arial" pitchFamily="34" charset="0"/>
              </a:rPr>
              <a:t/>
            </a:r>
            <a:br>
              <a:rPr lang="ru-RU" sz="4000" dirty="0">
                <a:latin typeface="Arial" pitchFamily="34" charset="0"/>
              </a:rPr>
            </a:br>
            <a:r>
              <a:rPr lang="ru-RU" sz="3200" dirty="0">
                <a:latin typeface="Arial" pitchFamily="34" charset="0"/>
              </a:rPr>
              <a:t>Изменение среды условий на среду возможностей</a:t>
            </a:r>
            <a:endParaRPr lang="ru-RU" sz="3200" dirty="0" smtClean="0">
              <a:latin typeface="Arial" pitchFamily="34" charset="0"/>
            </a:endParaRP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179441" y="1628800"/>
            <a:ext cx="11690756" cy="5112568"/>
          </a:xfrm>
        </p:spPr>
        <p:txBody>
          <a:bodyPr/>
          <a:lstStyle/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Концепция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проекта: 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Изменение среды условий на среду возможностей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- Т.В.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Чернобаева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lnSpc>
                <a:spcPct val="90000"/>
              </a:lnSpc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Использование развивающих игр для формирования элементарных математических представлений у детей старшего дошкольного возраста посредством технологии 4К - Е.И. Вяткина; </a:t>
            </a: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Восприятие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понимание причин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эмоций.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Причины их возникновения у детей дошкольного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возраста - Т.М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Костюкова;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проектирование развивающей предметно – пространственной среды группы для более глубокого знакомства дошкольника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эмоциями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Н.К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Цурупа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с пользой провести время родителю вместе с ребенком и сделать еще один шаг в социально-эмоциональном развитии дошкольника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Т.И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Вяткина;</a:t>
            </a: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Деловая игра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«Кооперация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способ определения общей задачи, ее достижения для получения результата», Т.В.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Чернобаева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Принятие локального акта ДОУ «Положение о психолого-педагогической службе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Курагинский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детский сад № 8 «Лесная сказка» комбинированного вида»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lnSpc>
                <a:spcPct val="90000"/>
              </a:lnSpc>
              <a:buFont typeface="Arial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 Разное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ctr"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13-00 до 14-30</a:t>
            </a:r>
          </a:p>
        </p:txBody>
      </p:sp>
    </p:spTree>
    <p:extLst>
      <p:ext uri="{BB962C8B-B14F-4D97-AF65-F5344CB8AC3E}">
        <p14:creationId xmlns:p14="http://schemas.microsoft.com/office/powerpoint/2010/main" val="24515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45" y="764710"/>
            <a:ext cx="11521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>
                <a:solidFill>
                  <a:srgbClr val="202124"/>
                </a:solidFill>
                <a:latin typeface="Times New Roman"/>
                <a:ea typeface="Times New Roman"/>
              </a:rPr>
              <a:t>Предметный компонент среды в соответствии с программой развития ЛП.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Под предметным 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компонентом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среды 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понимается: 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а) оформление стен, мебели: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-как информационных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носителей (магнитная доска, магниты 4 цветов); Соглашение – правила группы;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-как место обмена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информацией (маркерная доска, маркеры  четырех цветов);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-как место для презентации опыта, продукта деятельности,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достижения (стена доступная детям для прикрепления итога продуктивной деятельности, достижения, творческих работ);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-как место для </a:t>
            </a:r>
            <a:r>
              <a:rPr lang="ru-RU" dirty="0" err="1">
                <a:solidFill>
                  <a:srgbClr val="202124"/>
                </a:solidFill>
                <a:latin typeface="Times New Roman"/>
                <a:ea typeface="Times New Roman"/>
              </a:rPr>
              <a:t>саморефлексии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, самовыражения, сообщения о своих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эмоциях (центр эмоциональной разгрузки, тихий тренажер, уголок «Юный художник», театральный уголок: пальчиковый театр, настольный, картонажный, кукольный, теневой. 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б) организация пространства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(группы 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и площадки прогулочного участка  на открытом 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воздухе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):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-как место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уединения (в спальне детская палатка с любимыми игрушками);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-спонтанной коммуникации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(уголок сюжетно-ролевой игры с использованием музыкальной колонки);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-организованной коммуникации и взаимодействия (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групповой в центрах активности, проектной в рабочей зоне группы, </a:t>
            </a:r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исследовательской и пр. </a:t>
            </a:r>
            <a:r>
              <a:rPr lang="ru-RU" dirty="0" smtClean="0">
                <a:solidFill>
                  <a:srgbClr val="202124"/>
                </a:solidFill>
                <a:latin typeface="Times New Roman"/>
                <a:ea typeface="Times New Roman"/>
              </a:rPr>
              <a:t>деятельности в центрах экспериментирования и конструирования);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457200" algn="just"/>
            <a:r>
              <a:rPr lang="ru-RU" dirty="0">
                <a:solidFill>
                  <a:srgbClr val="202124"/>
                </a:solidFill>
                <a:latin typeface="Times New Roman"/>
                <a:ea typeface="Times New Roman"/>
              </a:rPr>
              <a:t>-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как места стимулирующего креативность и критичность мышления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(настольные игры, тренажеры, лото, </a:t>
            </a:r>
            <a:r>
              <a:rPr lang="ru-RU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пазлы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, домино,  кинетический песок, центр воды и песка, меловые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доски с игрой "крестики нолики", "морской бой",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незавершенных ситуаций в картинках, подбери эмоцию, эмоции в  игрушках).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010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47" y="764704"/>
            <a:ext cx="11665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4821"/>
                </a:solidFill>
              </a:rPr>
              <a:t>КОНТУРЫ «ДОРОЖНОЙ КАРТЫ» </a:t>
            </a:r>
            <a:r>
              <a:rPr lang="ru-RU" sz="2800" b="1" dirty="0" smtClean="0">
                <a:solidFill>
                  <a:srgbClr val="004821"/>
                </a:solidFill>
              </a:rPr>
              <a:t>ПРОЕКТА</a:t>
            </a:r>
            <a:endParaRPr lang="ru-RU" sz="2800" b="1" dirty="0">
              <a:solidFill>
                <a:srgbClr val="00482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447" y="1287933"/>
            <a:ext cx="115619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Детский сад как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пространство общих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ценностей, раскрытых потенциалов: поддержка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инициативы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различных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 - стимулирование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творческой деятельности (самостоятельная деятельность ребенка предполагает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занятие любимым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делом,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детей в микро - коллективы по интересам и 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индивидуально личностным особенностям).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Организация различных образовательных микросред для дошкольников,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походы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парк, на стадион, на предприятия, поездки в зоопарк, выезды в другие учреждения, приезд в учреждение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театра, творческих коллективов, планетария;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дополнительное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образование в ДОУ,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кружки, творческие объединения,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мастерские, спортивная команда, познавательно-исследовательский центр (под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руководством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педагогов, родителей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социальных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партнеров)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виртуальные и пешие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экскурсии.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пространства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взаимодействия педагогов с родителями, совместного планирования и предъявления результатов детской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Развитие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мобильности, эмоционального интеллекта. Чем лучше я понимаю себя и других, тем осознаннее я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отношениях - применение УМК по ЛРОС,  подборка и применение: сюжетно – ролевых игр, художественной литературы-терапевтических сказок, трудовой и творческой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891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438" y="764715"/>
            <a:ext cx="118093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4821"/>
                </a:solidFill>
              </a:rPr>
              <a:t>КОНТУРЫ </a:t>
            </a:r>
            <a:r>
              <a:rPr lang="ru-RU" sz="2800" b="1" dirty="0">
                <a:solidFill>
                  <a:srgbClr val="004821"/>
                </a:solidFill>
              </a:rPr>
              <a:t>«ДОРОЖНОЙ КАРТЫ» ПРОЕКТА</a:t>
            </a:r>
          </a:p>
          <a:p>
            <a:r>
              <a:rPr lang="ru-RU" dirty="0" smtClean="0">
                <a:latin typeface="Times New Roman"/>
                <a:ea typeface="Calibri"/>
              </a:rPr>
              <a:t>5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Овладение и применение личностно-развивающих технологий, адекватных специфике дошкольного возраста, способствующих развитию у детей личностного потенциала, эмоционального интеллекта: изучение образовательной технологии 4К,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соблюдая четыре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составляющих ненасильственного общения: наблюдения, чувства, потребности 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просьбы,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применение на практике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педагогами;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гибкий выбор форм ПК и задач, участие в ПОС края;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УМК по ЛРОС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взаимодействие с экспертами КК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ИПК;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праздники в группах - совместные творческие мероприятия детей, педагогов и родителей;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Овладение методиками и инструментами оценивания результатов: подбор наиболее эффективных методов и инструментов педагогической диагностики, ведение «Дневника наблюдений». Методика – «Страна эмоций  (Громова Т.В. «Страна Эмоций» Методика как инструмент диагностической и коррекционной работы с эмоционально-волевой сферой ребёнка. М., УЦ «Перспектива». 2002.)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Участие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грантовых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конкурсах для привлечения дополнительных финансовых ресурсов.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8. Корректировка разделов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основной образовательной и рабочих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 воспитания педагогов: 3.5  «Особенности организации развивающей предметно – пространственной среды»,  раздела 2.2 «Описание вариативных форм, способов, методов и средств реализации программы с учетом возрастных и индивидуальных особенностей воспитанников, специфики их образовательных потребностей и интересов»; корректировка образовательной программы, программы развития, программы воспитания;</a:t>
            </a:r>
          </a:p>
        </p:txBody>
      </p:sp>
    </p:spTree>
    <p:extLst>
      <p:ext uri="{BB962C8B-B14F-4D97-AF65-F5344CB8AC3E}">
        <p14:creationId xmlns:p14="http://schemas.microsoft.com/office/powerpoint/2010/main" val="682878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445" y="692696"/>
            <a:ext cx="10081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4821"/>
                </a:solidFill>
              </a:rPr>
              <a:t>КОНТУРЫ «ДОРОЖНОЙ КАРТЫ»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953" y="1340773"/>
            <a:ext cx="118912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Развитие коммуникативных способностей дошкольников, навыков сотрудничества, формирование позитивных установок на добровольческую деятельность;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помощь в одевании и раздевании; учить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младших дошкольников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лепить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рисовать, играть); акции к 9 мая,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экологические акции;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делать и дарить подарки для ребят и взрослых, инвалидов. Воспитывать у детей способность видеть , понимать, различать огорчения и радость другого; толерантное отношение к людям независимо от культурной среды и этнической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принадлежности.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Появление и оформление  успешных практик – как продукт деятельности работы педагогов в проекте: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-взаимосвязь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социальными партнерами и проведение совместных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мероприятий; организация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создания детских сообществ по интересам, через организацию системы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в ДОУ;</a:t>
            </a:r>
          </a:p>
          <a:p>
            <a:pPr marL="342900" lvl="0" indent="-342900">
              <a:buFontTx/>
              <a:buChar char="-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разработки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занятий 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событийных мероприятий;</a:t>
            </a:r>
          </a:p>
          <a:p>
            <a:pPr marL="342900" lvl="0" indent="-342900">
              <a:buFontTx/>
              <a:buChar char="-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ДОУ 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качестве инновационной площадки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уровне муниципалитета.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0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43652" y="-571500"/>
            <a:ext cx="99373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sz="3200" b="1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вершине успеха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387935" y="5805491"/>
            <a:ext cx="9392320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0% не хочу, нет мечты, нет цели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51960" y="4292603"/>
            <a:ext cx="7664268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30% у меня есть цель, но я не совсем уверен в себе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964656" y="4797428"/>
            <a:ext cx="8240990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20% есть цель, но не знаю, как её достичь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675239" y="5300666"/>
            <a:ext cx="8720535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10% я не очень верю в свои возможности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539266" y="3789363"/>
            <a:ext cx="7186836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40% я смог бы, но мне нужна помощь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826571" y="3284541"/>
            <a:ext cx="6612227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50% я верю в свои силы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018810" y="2781303"/>
            <a:ext cx="6132682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60% я уверен, что сумею 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208938" y="2276478"/>
            <a:ext cx="5750314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70% я смогу сделать то, что я задумал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75788" y="1773238"/>
            <a:ext cx="4406743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80% я добьюсь своего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4263092" y="1268416"/>
            <a:ext cx="3737071" cy="409575"/>
          </a:xfrm>
          <a:prstGeom prst="rect">
            <a:avLst/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90% я уже делаю это</a:t>
            </a: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5125006" y="0"/>
            <a:ext cx="1916068" cy="1176338"/>
          </a:xfrm>
          <a:prstGeom prst="triangle">
            <a:avLst>
              <a:gd name="adj" fmla="val 50000"/>
            </a:avLst>
          </a:prstGeom>
          <a:solidFill>
            <a:srgbClr val="F07F09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100%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000000"/>
                </a:solidFill>
                <a:latin typeface="Arial" pitchFamily="34" charset="0"/>
              </a:rPr>
              <a:t>УРА!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67470" y="1557341"/>
            <a:ext cx="3624506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/>
              <a:t>Не бойся расти медленно,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/>
              <a:t>бойся стоять на месте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dirty="0" smtClean="0"/>
              <a:t>и не расти совсем</a:t>
            </a:r>
          </a:p>
        </p:txBody>
      </p:sp>
    </p:spTree>
    <p:extLst>
      <p:ext uri="{BB962C8B-B14F-4D97-AF65-F5344CB8AC3E}">
        <p14:creationId xmlns:p14="http://schemas.microsoft.com/office/powerpoint/2010/main" val="1019218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79393" y="980728"/>
            <a:ext cx="8240791" cy="3513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hangingPunct="0">
              <a:spcAft>
                <a:spcPts val="1067"/>
              </a:spcAft>
            </a:pPr>
            <a:r>
              <a:rPr 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«Программа развития личностного потенциала приведет, прежде всего, к тому, что человек почувствует себя не в мире полезности, где он вещь, где он винтик, а в мире культуры достоинства, где </a:t>
            </a:r>
            <a:r>
              <a:rPr lang="ru-RU" sz="20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он может </a:t>
            </a:r>
            <a:r>
              <a:rPr lang="ru-RU" sz="20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самореализоваться</a:t>
            </a:r>
            <a:r>
              <a:rPr 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, стать успешным, развить самого себя. Это относится к ребенку, это относится к </a:t>
            </a:r>
            <a:r>
              <a:rPr lang="ru-RU" sz="20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педагогу…»</a:t>
            </a:r>
            <a:endParaRPr lang="ru-RU" sz="2000" i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sym typeface="Calibri"/>
            </a:endParaRPr>
          </a:p>
          <a:p>
            <a:pPr defTabSz="609585" hangingPunct="0">
              <a:spcAft>
                <a:spcPts val="1067"/>
              </a:spcAft>
            </a:pPr>
            <a:r>
              <a:rPr 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«Образование не сводится к ресурсу, к капиталу. Образование – это прежде всего развитие человеческого потенциала. Отсюда </a:t>
            </a:r>
            <a:r>
              <a:rPr lang="ru-RU" sz="20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человеческий потенциал – стратегия развития культуры</a:t>
            </a:r>
            <a:r>
              <a:rPr lang="ru-RU" sz="20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, стратегия развития цивилизации </a:t>
            </a:r>
          </a:p>
          <a:p>
            <a:pPr algn="r" defTabSz="609585" hangingPunct="0">
              <a:spcAft>
                <a:spcPts val="800"/>
              </a:spcAft>
            </a:pPr>
            <a:r>
              <a:rPr lang="ru-RU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Calibri"/>
              </a:rPr>
              <a:t>Александр АСМОЛОВ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085" t="17483" r="72856" b="50404"/>
          <a:stretch/>
        </p:blipFill>
        <p:spPr>
          <a:xfrm>
            <a:off x="317149" y="1220755"/>
            <a:ext cx="3017755" cy="302433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51880" y="275234"/>
            <a:ext cx="9262521" cy="63448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marR="0" indent="0" algn="l" defTabSz="457200" rtl="0" eaLnBrk="1" fontAlgn="auto" latinLnBrk="0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kern="1200" cap="all">
                <a:solidFill>
                  <a:srgbClr val="424242"/>
                </a:solidFill>
                <a:latin typeface="FedraSansPro-Book" panose="020B0403040000020004" pitchFamily="34" charset="0"/>
                <a:ea typeface="FedraSansPro-Book" panose="020B0403040000020004" pitchFamily="34" charset="0"/>
                <a:cs typeface="Fedra Sans Pro Bold"/>
                <a:sym typeface="Fedra Sans Pro"/>
              </a:defRPr>
            </a:lvl1pPr>
          </a:lstStyle>
          <a:p>
            <a:pPr defTabSz="609585">
              <a:lnSpc>
                <a:spcPts val="2800"/>
              </a:lnSpc>
              <a:defRPr/>
            </a:pPr>
            <a:r>
              <a:rPr lang="ru-RU" sz="2800" dirty="0"/>
              <a:t>ориентиры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" y="4149088"/>
            <a:ext cx="77787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уга 6">
            <a:extLst>
              <a:ext uri="{FF2B5EF4-FFF2-40B4-BE49-F238E27FC236}"/>
            </a:extLst>
          </p:cNvPr>
          <p:cNvSpPr/>
          <p:nvPr/>
        </p:nvSpPr>
        <p:spPr>
          <a:xfrm>
            <a:off x="645045" y="3933056"/>
            <a:ext cx="6519863" cy="4764582"/>
          </a:xfrm>
          <a:prstGeom prst="arc">
            <a:avLst>
              <a:gd name="adj1" fmla="val 12224468"/>
              <a:gd name="adj2" fmla="val 20183474"/>
            </a:avLst>
          </a:prstGeom>
          <a:noFill/>
          <a:ln w="47625" cap="flat" cmpd="sng" algn="ctr">
            <a:solidFill>
              <a:srgbClr val="47B251"/>
            </a:solidFill>
            <a:prstDash val="solid"/>
            <a:headEnd type="triangle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0" y="5508633"/>
            <a:ext cx="1366839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16" y="5508633"/>
            <a:ext cx="132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86" y="5508632"/>
            <a:ext cx="132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96" y="5508631"/>
            <a:ext cx="132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5370" y="448052"/>
            <a:ext cx="684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Программы развития личностного потенциала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187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718" y="188913"/>
            <a:ext cx="11785819" cy="5937250"/>
          </a:xfrm>
        </p:spPr>
        <p:txBody>
          <a:bodyPr/>
          <a:lstStyle/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smtClean="0"/>
              <a:t>У ребёнка сто языков, сто рук, сто мыслей,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smtClean="0"/>
              <a:t>сто способов думать, играть и говорить.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smtClean="0"/>
              <a:t>Сто способов слушать, восхищаться, любить.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smtClean="0"/>
              <a:t>Сто радостных чувств, чтобы петь и понимать 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smtClean="0"/>
              <a:t>сто миров, чтобы совершать открытия.</a:t>
            </a:r>
          </a:p>
          <a:p>
            <a:pPr marL="0" indent="0" algn="r">
              <a:spcBef>
                <a:spcPts val="0"/>
              </a:spcBef>
              <a:buFontTx/>
              <a:buNone/>
              <a:defRPr/>
            </a:pPr>
            <a:r>
              <a:rPr lang="ru-RU" sz="2400" dirty="0" err="1" smtClean="0"/>
              <a:t>Лорис</a:t>
            </a:r>
            <a:r>
              <a:rPr lang="ru-RU" sz="2400" dirty="0" smtClean="0"/>
              <a:t> </a:t>
            </a:r>
            <a:r>
              <a:rPr lang="ru-RU" sz="2400" dirty="0" err="1" smtClean="0"/>
              <a:t>Малагуцци</a:t>
            </a:r>
            <a:endParaRPr lang="ru-RU" sz="2400" dirty="0" smtClean="0"/>
          </a:p>
          <a:p>
            <a:pPr marL="0" indent="0">
              <a:buFontTx/>
              <a:buNone/>
              <a:defRPr/>
            </a:pPr>
            <a:r>
              <a:rPr lang="ru-RU" sz="2400" dirty="0" smtClean="0"/>
              <a:t>Проект, который в нашем детском саду начал реализовываться, нацелен </a:t>
            </a:r>
            <a:r>
              <a:rPr lang="ru-RU" sz="2400" dirty="0" smtClean="0"/>
              <a:t>на развитие личностного потенциала детей и помогает ребенку ставить </a:t>
            </a:r>
            <a:r>
              <a:rPr lang="ru-RU" sz="2400" dirty="0" smtClean="0"/>
              <a:t>цели, достигать её, </a:t>
            </a:r>
            <a:r>
              <a:rPr lang="ru-RU" sz="2400" dirty="0" smtClean="0"/>
              <a:t>делать осознанный выбор, </a:t>
            </a:r>
            <a:r>
              <a:rPr lang="ru-RU" sz="2400" dirty="0" smtClean="0"/>
              <a:t>быть </a:t>
            </a:r>
            <a:r>
              <a:rPr lang="ru-RU" sz="2400" dirty="0" smtClean="0"/>
              <a:t>готовым к изменениям и преодолению трудных жизненных ситуаций, быть ответственным за свою жизнь, эффективно управлять своим мышлением, эмоциями, поведением. Методика Программы </a:t>
            </a:r>
            <a:r>
              <a:rPr lang="ru-RU" sz="2400" dirty="0" smtClean="0"/>
              <a:t>развития личностного потенциала, которую пока запустили для старших дошкольников (у младших дошкольников – распознавание эмоций), опирается </a:t>
            </a:r>
            <a:r>
              <a:rPr lang="ru-RU" sz="2400" dirty="0" smtClean="0"/>
              <a:t>на научную концепцию личностного потенциала, предполагает использование инструментов средового подхода в образовании, социально-эмоционального и когнитивного развития детей.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4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/>
            </a:extLst>
          </p:cNvPr>
          <p:cNvSpPr/>
          <p:nvPr/>
        </p:nvSpPr>
        <p:spPr>
          <a:xfrm>
            <a:off x="7862847" y="4735513"/>
            <a:ext cx="3470892" cy="1738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4755" name="Заголовок 2"/>
          <p:cNvSpPr txBox="1">
            <a:spLocks/>
          </p:cNvSpPr>
          <p:nvPr/>
        </p:nvSpPr>
        <p:spPr bwMode="auto">
          <a:xfrm>
            <a:off x="2051647" y="277814"/>
            <a:ext cx="9649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6080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080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080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080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080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6633"/>
                </a:solidFill>
                <a:latin typeface="Verdana" pitchFamily="34" charset="0"/>
                <a:sym typeface="Fedra Sans Pro"/>
              </a:rPr>
              <a:t>ДОУ- центр развития личностного потенциала (РЛП)</a:t>
            </a:r>
          </a:p>
        </p:txBody>
      </p:sp>
      <p:sp>
        <p:nvSpPr>
          <p:cNvPr id="22" name="Прямоугольник 21">
            <a:extLst>
              <a:ext uri="{FF2B5EF4-FFF2-40B4-BE49-F238E27FC236}"/>
            </a:extLst>
          </p:cNvPr>
          <p:cNvSpPr/>
          <p:nvPr/>
        </p:nvSpPr>
        <p:spPr>
          <a:xfrm>
            <a:off x="4391956" y="3006725"/>
            <a:ext cx="3470890" cy="17399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/>
            </a:extLst>
          </p:cNvPr>
          <p:cNvSpPr/>
          <p:nvPr/>
        </p:nvSpPr>
        <p:spPr>
          <a:xfrm>
            <a:off x="4391956" y="4735513"/>
            <a:ext cx="3470890" cy="1738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/>
            </a:extLst>
          </p:cNvPr>
          <p:cNvSpPr/>
          <p:nvPr/>
        </p:nvSpPr>
        <p:spPr>
          <a:xfrm>
            <a:off x="7862847" y="3006725"/>
            <a:ext cx="3470892" cy="17399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FF"/>
              </a:solidFill>
            </a:endParaRPr>
          </a:p>
        </p:txBody>
      </p:sp>
      <p:grpSp>
        <p:nvGrpSpPr>
          <p:cNvPr id="74759" name="Группа 26"/>
          <p:cNvGrpSpPr>
            <a:grpSpLocks/>
          </p:cNvGrpSpPr>
          <p:nvPr/>
        </p:nvGrpSpPr>
        <p:grpSpPr bwMode="auto">
          <a:xfrm>
            <a:off x="6891089" y="3800475"/>
            <a:ext cx="1856917" cy="1860550"/>
            <a:chOff x="6879998" y="3121562"/>
            <a:chExt cx="1860606" cy="1860606"/>
          </a:xfrm>
        </p:grpSpPr>
        <p:sp>
          <p:nvSpPr>
            <p:cNvPr id="12" name="Овал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879998" y="3121562"/>
              <a:ext cx="1860606" cy="18606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4773" name="TextBox 10"/>
            <p:cNvSpPr txBox="1">
              <a:spLocks noChangeArrowheads="1"/>
            </p:cNvSpPr>
            <p:nvPr/>
          </p:nvSpPr>
          <p:spPr bwMode="auto">
            <a:xfrm>
              <a:off x="6879998" y="3779747"/>
              <a:ext cx="18606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77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77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77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77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779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977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smtClean="0">
                  <a:solidFill>
                    <a:srgbClr val="FFFFFF"/>
                  </a:solidFill>
                  <a:latin typeface="Verdana" pitchFamily="34" charset="0"/>
                </a:rPr>
                <a:t>среда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smtClean="0">
                  <a:solidFill>
                    <a:srgbClr val="FFFFFF"/>
                  </a:solidFill>
                  <a:latin typeface="Verdana" pitchFamily="34" charset="0"/>
                </a:rPr>
                <a:t>РЛП</a:t>
              </a:r>
            </a:p>
          </p:txBody>
        </p:sp>
      </p:grpSp>
      <p:sp>
        <p:nvSpPr>
          <p:cNvPr id="74760" name="TextBox 13"/>
          <p:cNvSpPr txBox="1">
            <a:spLocks noChangeArrowheads="1"/>
          </p:cNvSpPr>
          <p:nvPr/>
        </p:nvSpPr>
        <p:spPr bwMode="auto">
          <a:xfrm>
            <a:off x="4391956" y="3006726"/>
            <a:ext cx="310753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1. </a:t>
            </a:r>
            <a:endParaRPr lang="en-US" sz="16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Культура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организации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 (взаимоотношения в коллективе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и управление на основе данных</a:t>
            </a:r>
            <a:r>
              <a:rPr lang="en-US" sz="1200" dirty="0" smtClean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sz="1200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и обратной связи)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4761" name="TextBox 15"/>
          <p:cNvSpPr txBox="1">
            <a:spLocks noChangeArrowheads="1"/>
          </p:cNvSpPr>
          <p:nvPr/>
        </p:nvSpPr>
        <p:spPr bwMode="auto">
          <a:xfrm>
            <a:off x="8204761" y="2973390"/>
            <a:ext cx="316246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endParaRPr lang="en-US" sz="16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Личностное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и профессиональное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 развитие педагога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FFFFFF"/>
                </a:solidFill>
                <a:latin typeface="Verdana" pitchFamily="34" charset="0"/>
              </a:rPr>
              <a:t>(создание профессиональных обучающихся сообществ)</a:t>
            </a:r>
          </a:p>
        </p:txBody>
      </p:sp>
      <p:sp>
        <p:nvSpPr>
          <p:cNvPr id="74762" name="TextBox 17"/>
          <p:cNvSpPr txBox="1">
            <a:spLocks noChangeArrowheads="1"/>
          </p:cNvSpPr>
          <p:nvPr/>
        </p:nvSpPr>
        <p:spPr bwMode="auto">
          <a:xfrm>
            <a:off x="4391956" y="4989518"/>
            <a:ext cx="31856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3. </a:t>
            </a:r>
            <a:endParaRPr lang="en-US" sz="16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Содержание и организация учебно-воспитательного процесса</a:t>
            </a:r>
          </a:p>
        </p:txBody>
      </p:sp>
      <p:sp>
        <p:nvSpPr>
          <p:cNvPr id="74763" name="TextBox 19"/>
          <p:cNvSpPr txBox="1">
            <a:spLocks noChangeArrowheads="1"/>
          </p:cNvSpPr>
          <p:nvPr/>
        </p:nvSpPr>
        <p:spPr bwMode="auto">
          <a:xfrm>
            <a:off x="8068818" y="5235581"/>
            <a:ext cx="3162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4.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latin typeface="Verdana" pitchFamily="34" charset="0"/>
              </a:rPr>
              <a:t>Пространственно-предметная среда ДОУ и группы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35588" y="2424124"/>
            <a:ext cx="6084094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08">
              <a:defRPr/>
            </a:pPr>
            <a:r>
              <a:rPr lang="ru-RU" dirty="0">
                <a:solidFill>
                  <a:srgbClr val="333E48"/>
                </a:solidFill>
                <a:cs typeface="Arial" pitchFamily="34" charset="0"/>
                <a:sym typeface="Fedra Sans Pro"/>
              </a:rPr>
              <a:t>СФЕРЫ ИЗМЕНЕНИЙ  </a:t>
            </a:r>
          </a:p>
        </p:txBody>
      </p:sp>
      <p:sp>
        <p:nvSpPr>
          <p:cNvPr id="74765" name="Прямоугольник 14"/>
          <p:cNvSpPr>
            <a:spLocks noChangeArrowheads="1"/>
          </p:cNvSpPr>
          <p:nvPr/>
        </p:nvSpPr>
        <p:spPr bwMode="auto">
          <a:xfrm>
            <a:off x="1889661" y="905956"/>
            <a:ext cx="98110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ru-RU" sz="2400" dirty="0" smtClean="0">
                <a:solidFill>
                  <a:srgbClr val="333E48"/>
                </a:solidFill>
                <a:cs typeface="Calibri" pitchFamily="34" charset="0"/>
              </a:rPr>
              <a:t>Мы в ДОУ и группе создаем образовательную среду, в которой культура отношений, педагогические практики и организация пространства способствуют развитию личностного потенциала дошкольников</a:t>
            </a:r>
          </a:p>
        </p:txBody>
      </p:sp>
      <p:sp>
        <p:nvSpPr>
          <p:cNvPr id="74766" name="Прямоугольник 20"/>
          <p:cNvSpPr>
            <a:spLocks noChangeArrowheads="1"/>
          </p:cNvSpPr>
          <p:nvPr/>
        </p:nvSpPr>
        <p:spPr bwMode="auto">
          <a:xfrm>
            <a:off x="1077391" y="3743330"/>
            <a:ext cx="3143449" cy="21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Разнообразие 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Инициатива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Осмысленность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Созидание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Открытость к изменениям 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Диалог</a:t>
            </a:r>
          </a:p>
          <a:p>
            <a:pPr marL="342900" indent="-342900" algn="just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●"/>
              <a:tabLst>
                <a:tab pos="938213" algn="l"/>
              </a:tabLst>
            </a:pPr>
            <a:r>
              <a:rPr lang="ru-RU" dirty="0" smtClean="0">
                <a:solidFill>
                  <a:srgbClr val="333E48"/>
                </a:solidFill>
                <a:cs typeface="Calibri" pitchFamily="34" charset="0"/>
              </a:rPr>
              <a:t>Доверие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775" y="3051175"/>
            <a:ext cx="32300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333E48"/>
                </a:solidFill>
                <a:cs typeface="Arial" pitchFamily="34" charset="0"/>
              </a:rPr>
              <a:t> ЦЕННОСТИ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716149" y="3552825"/>
            <a:ext cx="3143449" cy="127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6291122" y="2794011"/>
            <a:ext cx="3143449" cy="11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733118" y="2000250"/>
            <a:ext cx="931628" cy="111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33403" y="1506117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333E48"/>
                </a:solidFill>
                <a:cs typeface="Arial" pitchFamily="34" charset="0"/>
              </a:rPr>
              <a:t>МИССИЯ </a:t>
            </a:r>
          </a:p>
        </p:txBody>
      </p:sp>
    </p:spTree>
    <p:extLst>
      <p:ext uri="{BB962C8B-B14F-4D97-AF65-F5344CB8AC3E}">
        <p14:creationId xmlns:p14="http://schemas.microsoft.com/office/powerpoint/2010/main" val="11687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83"/>
          <p:cNvGrpSpPr/>
          <p:nvPr/>
        </p:nvGrpSpPr>
        <p:grpSpPr>
          <a:xfrm>
            <a:off x="4531351" y="571539"/>
            <a:ext cx="7414883" cy="5841013"/>
            <a:chOff x="0" y="347612"/>
            <a:chExt cx="5572045" cy="4380760"/>
          </a:xfrm>
        </p:grpSpPr>
        <p:sp>
          <p:nvSpPr>
            <p:cNvPr id="257" name="Google Shape;257;p83"/>
            <p:cNvSpPr/>
            <p:nvPr/>
          </p:nvSpPr>
          <p:spPr>
            <a:xfrm>
              <a:off x="3454668" y="3356792"/>
              <a:ext cx="2117377" cy="13715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7E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83"/>
            <p:cNvSpPr txBox="1"/>
            <p:nvPr/>
          </p:nvSpPr>
          <p:spPr>
            <a:xfrm>
              <a:off x="4120010" y="3729816"/>
              <a:ext cx="1421906" cy="968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76093" lvl="1"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12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endParaRPr>
            </a:p>
          </p:txBody>
        </p:sp>
        <p:sp>
          <p:nvSpPr>
            <p:cNvPr id="259" name="Google Shape;259;p83"/>
            <p:cNvSpPr/>
            <p:nvPr/>
          </p:nvSpPr>
          <p:spPr>
            <a:xfrm>
              <a:off x="0" y="3262221"/>
              <a:ext cx="2117377" cy="13715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9C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83"/>
            <p:cNvSpPr txBox="1"/>
            <p:nvPr/>
          </p:nvSpPr>
          <p:spPr>
            <a:xfrm>
              <a:off x="30129" y="3635245"/>
              <a:ext cx="1421906" cy="968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76093" lvl="1"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12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endParaRPr>
            </a:p>
          </p:txBody>
        </p:sp>
        <p:sp>
          <p:nvSpPr>
            <p:cNvPr id="261" name="Google Shape;261;p83"/>
            <p:cNvSpPr/>
            <p:nvPr/>
          </p:nvSpPr>
          <p:spPr>
            <a:xfrm>
              <a:off x="3454668" y="347612"/>
              <a:ext cx="2117377" cy="13715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83"/>
            <p:cNvSpPr txBox="1"/>
            <p:nvPr/>
          </p:nvSpPr>
          <p:spPr>
            <a:xfrm>
              <a:off x="4120010" y="377741"/>
              <a:ext cx="1421906" cy="968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76093" lvl="1"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1200" kern="0">
                <a:solidFill>
                  <a:srgbClr val="000000"/>
                </a:solidFill>
                <a:latin typeface="Rasa"/>
                <a:ea typeface="Rasa"/>
                <a:cs typeface="Rasa"/>
                <a:sym typeface="Rasa"/>
              </a:endParaRPr>
            </a:p>
          </p:txBody>
        </p:sp>
        <p:sp>
          <p:nvSpPr>
            <p:cNvPr id="263" name="Google Shape;263;p83"/>
            <p:cNvSpPr/>
            <p:nvPr/>
          </p:nvSpPr>
          <p:spPr>
            <a:xfrm>
              <a:off x="0" y="347612"/>
              <a:ext cx="2117377" cy="13715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83"/>
            <p:cNvSpPr txBox="1"/>
            <p:nvPr/>
          </p:nvSpPr>
          <p:spPr>
            <a:xfrm>
              <a:off x="30129" y="377741"/>
              <a:ext cx="1421906" cy="968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76093" lvl="1">
                <a:lnSpc>
                  <a:spcPct val="90000"/>
                </a:lnSpc>
                <a:buClr>
                  <a:srgbClr val="000000"/>
                </a:buClr>
                <a:buSzPts val="900"/>
              </a:pPr>
              <a:endParaRPr sz="1200" kern="0">
                <a:solidFill>
                  <a:srgbClr val="858785"/>
                </a:solidFill>
                <a:latin typeface="Rasa"/>
                <a:ea typeface="Rasa"/>
                <a:cs typeface="Rasa"/>
                <a:sym typeface="Rasa"/>
              </a:endParaRPr>
            </a:p>
          </p:txBody>
        </p:sp>
        <p:sp>
          <p:nvSpPr>
            <p:cNvPr id="265" name="Google Shape;265;p83"/>
            <p:cNvSpPr/>
            <p:nvPr/>
          </p:nvSpPr>
          <p:spPr>
            <a:xfrm>
              <a:off x="887241" y="591925"/>
              <a:ext cx="1855919" cy="18559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6A02B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83"/>
            <p:cNvSpPr txBox="1"/>
            <p:nvPr/>
          </p:nvSpPr>
          <p:spPr>
            <a:xfrm>
              <a:off x="1430827" y="1135511"/>
              <a:ext cx="1312333" cy="1312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1200" b="1" kern="0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ИДЕНТИФИКАЦИЯ </a:t>
              </a: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83"/>
            <p:cNvSpPr/>
            <p:nvPr/>
          </p:nvSpPr>
          <p:spPr>
            <a:xfrm rot="5400000">
              <a:off x="2828884" y="591925"/>
              <a:ext cx="1855919" cy="18559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B05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83"/>
            <p:cNvSpPr txBox="1"/>
            <p:nvPr/>
          </p:nvSpPr>
          <p:spPr>
            <a:xfrm>
              <a:off x="2828884" y="1135511"/>
              <a:ext cx="1312333" cy="1312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1200" b="1" kern="0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ИСПОЛЬЗОВАНИЕ</a:t>
              </a: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83"/>
            <p:cNvSpPr/>
            <p:nvPr/>
          </p:nvSpPr>
          <p:spPr>
            <a:xfrm rot="10800000">
              <a:off x="2828884" y="2533569"/>
              <a:ext cx="1855919" cy="18559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7E79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83"/>
            <p:cNvSpPr txBox="1"/>
            <p:nvPr/>
          </p:nvSpPr>
          <p:spPr>
            <a:xfrm>
              <a:off x="2828884" y="2533569"/>
              <a:ext cx="1312333" cy="1312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1200" b="1" kern="0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АНАЛИЗ И ПОНИМАНИЕ</a:t>
              </a:r>
              <a:endParaRPr sz="1200" b="1" kern="0">
                <a:solidFill>
                  <a:srgbClr val="FFFFFF"/>
                </a:solidFill>
                <a:latin typeface="Rasa"/>
                <a:ea typeface="Rasa"/>
                <a:cs typeface="Rasa"/>
                <a:sym typeface="Rasa"/>
              </a:endParaRPr>
            </a:p>
          </p:txBody>
        </p:sp>
        <p:sp>
          <p:nvSpPr>
            <p:cNvPr id="271" name="Google Shape;271;p83"/>
            <p:cNvSpPr/>
            <p:nvPr/>
          </p:nvSpPr>
          <p:spPr>
            <a:xfrm rot="-5400000">
              <a:off x="887241" y="2533569"/>
              <a:ext cx="1855919" cy="18559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9C8A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83"/>
            <p:cNvSpPr txBox="1"/>
            <p:nvPr/>
          </p:nvSpPr>
          <p:spPr>
            <a:xfrm>
              <a:off x="1430827" y="2533569"/>
              <a:ext cx="1312333" cy="1312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1200" b="1" kern="0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УПРАВЛЕНИЕ</a:t>
              </a: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83"/>
            <p:cNvSpPr/>
            <p:nvPr/>
          </p:nvSpPr>
          <p:spPr>
            <a:xfrm>
              <a:off x="2465630" y="2104950"/>
              <a:ext cx="640785" cy="5572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47B251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83"/>
            <p:cNvSpPr/>
            <p:nvPr/>
          </p:nvSpPr>
          <p:spPr>
            <a:xfrm rot="10800000">
              <a:off x="2465630" y="2319259"/>
              <a:ext cx="640785" cy="5572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47B251"/>
            </a:solidFill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5" name="Google Shape;275;p83"/>
          <p:cNvSpPr txBox="1"/>
          <p:nvPr/>
        </p:nvSpPr>
        <p:spPr>
          <a:xfrm>
            <a:off x="9000420" y="4599998"/>
            <a:ext cx="2945815" cy="1846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30" tIns="60847" rIns="121730" bIns="60847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ПОНИМАТЬ 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АНАЛИЗИРОВАТЬ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Что вызвало </a:t>
            </a:r>
            <a:b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</a:b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эти эмоции? 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Как они могут измениться?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</p:txBody>
      </p:sp>
      <p:sp>
        <p:nvSpPr>
          <p:cNvPr id="276" name="Google Shape;276;p83"/>
          <p:cNvSpPr txBox="1"/>
          <p:nvPr/>
        </p:nvSpPr>
        <p:spPr>
          <a:xfrm>
            <a:off x="4531349" y="4509404"/>
            <a:ext cx="2945814" cy="1846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30" tIns="60847" rIns="121730" bIns="60847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УПРАВЛЯТЬ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Как Я управляю 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своими эмоциями </a:t>
            </a:r>
            <a:b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</a:b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и эмоциями других людей?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</p:txBody>
      </p:sp>
      <p:sp>
        <p:nvSpPr>
          <p:cNvPr id="277" name="Google Shape;277;p83"/>
          <p:cNvSpPr txBox="1"/>
          <p:nvPr/>
        </p:nvSpPr>
        <p:spPr>
          <a:xfrm>
            <a:off x="9300856" y="679374"/>
            <a:ext cx="2516517" cy="160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30" tIns="60847" rIns="121730" bIns="60847" anchor="t" anchorCtr="0">
            <a:sp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ПРИМЕНЯТЬ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Как эти эмоции направляют и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 влияют на 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r"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мышление ?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83"/>
          <p:cNvSpPr txBox="1"/>
          <p:nvPr/>
        </p:nvSpPr>
        <p:spPr>
          <a:xfrm>
            <a:off x="4639010" y="667158"/>
            <a:ext cx="2898282" cy="184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30" tIns="60847" rIns="121730" bIns="60847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РАСПОЗНАВАТЬ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ВЫРАЖАТЬ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Какие эмоции </a:t>
            </a:r>
            <a:b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</a:b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испытываю</a:t>
            </a:r>
            <a:b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</a:br>
            <a:r>
              <a:rPr lang="ru-RU" sz="1600" kern="0" dirty="0">
                <a:solidFill>
                  <a:srgbClr val="424242"/>
                </a:solidFill>
                <a:latin typeface="Rasa"/>
                <a:ea typeface="Rasa"/>
                <a:cs typeface="Rasa"/>
                <a:sym typeface="Rasa"/>
              </a:rPr>
              <a:t>Я и другие?</a:t>
            </a:r>
            <a:endParaRPr sz="19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424242"/>
              </a:solidFill>
              <a:latin typeface="Rasa"/>
              <a:ea typeface="Rasa"/>
              <a:cs typeface="Rasa"/>
              <a:sym typeface="Rasa"/>
            </a:endParaRPr>
          </a:p>
        </p:txBody>
      </p:sp>
      <p:sp>
        <p:nvSpPr>
          <p:cNvPr id="279" name="Google Shape;279;p83"/>
          <p:cNvSpPr/>
          <p:nvPr/>
        </p:nvSpPr>
        <p:spPr>
          <a:xfrm>
            <a:off x="342588" y="2627541"/>
            <a:ext cx="4296422" cy="196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3333"/>
              </a:lnSpc>
              <a:buClr>
                <a:srgbClr val="000000"/>
              </a:buClr>
              <a:buSzPts val="2400"/>
              <a:buFont typeface="Arial"/>
              <a:buNone/>
            </a:pPr>
            <a:r>
              <a:rPr lang="ru-RU" sz="3200" kern="0" dirty="0">
                <a:solidFill>
                  <a:srgbClr val="B3B4B3">
                    <a:lumMod val="50000"/>
                  </a:srgbClr>
                </a:solidFill>
                <a:latin typeface="Rasa"/>
                <a:ea typeface="Rasa"/>
                <a:cs typeface="Rasa"/>
                <a:sym typeface="Rasa"/>
              </a:rPr>
              <a:t>ЧЕТЫРЕ «ВЕТВИ» ЭМОЦИОНАЛЬНОГО </a:t>
            </a:r>
            <a:endParaRPr sz="3200" kern="0" dirty="0">
              <a:solidFill>
                <a:srgbClr val="B3B4B3">
                  <a:lumMod val="50000"/>
                </a:srgbClr>
              </a:solidFill>
              <a:latin typeface="Rasa"/>
              <a:ea typeface="Rasa"/>
              <a:cs typeface="Rasa"/>
              <a:sym typeface="Arial"/>
            </a:endParaRPr>
          </a:p>
          <a:p>
            <a:pPr>
              <a:lnSpc>
                <a:spcPct val="133333"/>
              </a:lnSpc>
              <a:buClr>
                <a:srgbClr val="000000"/>
              </a:buClr>
              <a:buSzPts val="2400"/>
              <a:buFont typeface="Arial"/>
              <a:buNone/>
            </a:pPr>
            <a:r>
              <a:rPr lang="ru-RU" sz="3200" kern="0" dirty="0">
                <a:solidFill>
                  <a:srgbClr val="B3B4B3">
                    <a:lumMod val="50000"/>
                  </a:srgbClr>
                </a:solidFill>
                <a:latin typeface="Rasa"/>
                <a:ea typeface="Rasa"/>
                <a:cs typeface="Rasa"/>
                <a:sym typeface="Rasa"/>
              </a:rPr>
              <a:t>ИНТЕЛЛЕКТА</a:t>
            </a:r>
            <a:endParaRPr sz="3200" kern="0" dirty="0">
              <a:solidFill>
                <a:srgbClr val="B3B4B3">
                  <a:lumMod val="50000"/>
                </a:srgbClr>
              </a:solidFill>
              <a:latin typeface="Rasa"/>
              <a:ea typeface="Rasa"/>
              <a:cs typeface="Rasa"/>
              <a:sym typeface="Rasa"/>
            </a:endParaRPr>
          </a:p>
        </p:txBody>
      </p:sp>
    </p:spTree>
    <p:extLst>
      <p:ext uri="{BB962C8B-B14F-4D97-AF65-F5344CB8AC3E}">
        <p14:creationId xmlns:p14="http://schemas.microsoft.com/office/powerpoint/2010/main" val="31663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/>
      <p:bldP spid="276" grpId="0"/>
      <p:bldP spid="277" grpId="0"/>
      <p:bldP spid="2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2" y="274638"/>
            <a:ext cx="10951369" cy="1570186"/>
          </a:xfrm>
        </p:spPr>
        <p:txBody>
          <a:bodyPr/>
          <a:lstStyle/>
          <a:p>
            <a:r>
              <a:rPr lang="ru-RU" sz="2800" dirty="0" smtClean="0"/>
              <a:t>Единая методическая тема МБДОУ на 2022-2023 учебный год: «</a:t>
            </a:r>
            <a:r>
              <a:rPr lang="ru-RU" sz="2800" dirty="0" smtClean="0"/>
              <a:t>Социально-эмоциональное </a:t>
            </a:r>
            <a:r>
              <a:rPr lang="ru-RU" sz="2800" dirty="0" smtClean="0"/>
              <a:t>развитие детей дошкольного возраста</a:t>
            </a:r>
            <a:r>
              <a:rPr lang="ru-RU" sz="2800" dirty="0" smtClean="0"/>
              <a:t>»</a:t>
            </a:r>
            <a:br>
              <a:rPr lang="ru-RU" sz="2800" dirty="0" smtClean="0"/>
            </a:br>
            <a:r>
              <a:rPr lang="ru-RU" sz="2400" dirty="0" smtClean="0"/>
              <a:t>(утвердили на первом Совете педагогов)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0" y="1916838"/>
            <a:ext cx="7967086" cy="4209331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400" i="1" dirty="0" smtClean="0"/>
              <a:t>на базе МБДОУ работает районная площадка по теме: «Изменение среды условий на среду возможностей»;</a:t>
            </a:r>
          </a:p>
          <a:p>
            <a:pPr>
              <a:buFontTx/>
              <a:buChar char="-"/>
            </a:pPr>
            <a:r>
              <a:rPr lang="ru-RU" sz="2400" i="1" dirty="0" smtClean="0"/>
              <a:t>концепция проекта, разработанного по теме, охватывает всех участников образовательных отношений; </a:t>
            </a:r>
          </a:p>
          <a:p>
            <a:pPr>
              <a:buFontTx/>
              <a:buChar char="-"/>
            </a:pPr>
            <a:r>
              <a:rPr lang="ru-RU" sz="2400" i="1" dirty="0" smtClean="0"/>
              <a:t>в рамках проекта все педагоги на учебный год взяли темы самообразования по социально-эмоциональному развитию дошкольников.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645" y="1793395"/>
            <a:ext cx="275896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89970" y="2688902"/>
            <a:ext cx="1639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психологическое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благополучие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7114" y="2796634"/>
            <a:ext cx="1166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успешность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0271" y="1700808"/>
            <a:ext cx="319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ЦЕЛЕВЫЕ ОРИЕНТИРЫ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ПРОГРАММЫ</a:t>
            </a: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625" y="4221088"/>
            <a:ext cx="350469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7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03"/>
          <p:cNvSpPr>
            <a:spLocks noChangeArrowheads="1"/>
          </p:cNvSpPr>
          <p:nvPr/>
        </p:nvSpPr>
        <p:spPr bwMode="auto">
          <a:xfrm>
            <a:off x="14" y="1998834"/>
            <a:ext cx="1216660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 eaLnBrk="1"/>
            <a:r>
              <a:rPr lang="ru-RU" sz="3600" b="1" dirty="0" smtClean="0">
                <a:solidFill>
                  <a:schemeClr val="bg1"/>
                </a:solidFill>
                <a:latin typeface="Fedra Sans Pro Book"/>
              </a:rPr>
              <a:t>Проект</a:t>
            </a:r>
          </a:p>
          <a:p>
            <a:pPr algn="ctr" eaLnBrk="1"/>
            <a:r>
              <a:rPr lang="ru-RU" sz="3600" b="1" dirty="0" smtClean="0">
                <a:solidFill>
                  <a:schemeClr val="bg1"/>
                </a:solidFill>
                <a:latin typeface="Fedra Sans Pro Book"/>
              </a:rPr>
              <a:t>по развитию личностного потенциала участников образовательных </a:t>
            </a:r>
            <a:r>
              <a:rPr lang="ru-RU" sz="3600" b="1" dirty="0" smtClean="0">
                <a:solidFill>
                  <a:schemeClr val="bg1"/>
                </a:solidFill>
                <a:latin typeface="Fedra Sans Pro Book"/>
              </a:rPr>
              <a:t>отношений в МБДОУ</a:t>
            </a:r>
            <a:endParaRPr lang="ru-RU" sz="3600" b="1" dirty="0" smtClean="0">
              <a:solidFill>
                <a:schemeClr val="bg1"/>
              </a:solidFill>
              <a:latin typeface="Fedra Sans Pro Book"/>
            </a:endParaRPr>
          </a:p>
          <a:p>
            <a:pPr algn="ctr"/>
            <a:r>
              <a:rPr lang="ru-RU" sz="3600" b="1" cap="all" dirty="0">
                <a:solidFill>
                  <a:schemeClr val="bg1"/>
                </a:solidFill>
                <a:latin typeface="Fedra Sans Pro Book"/>
                <a:ea typeface="Fedra Sans Pro Light" charset="0"/>
                <a:cs typeface="Fedra Sans Pro Light" charset="0"/>
                <a:sym typeface="Fedra Sans Pro"/>
              </a:rPr>
              <a:t>«Изменение среды условий на среду </a:t>
            </a:r>
          </a:p>
          <a:p>
            <a:pPr algn="ctr"/>
            <a:r>
              <a:rPr lang="ru-RU" sz="3600" b="1" cap="all" dirty="0">
                <a:solidFill>
                  <a:schemeClr val="bg1"/>
                </a:solidFill>
                <a:latin typeface="Fedra Sans Pro Book"/>
                <a:ea typeface="Fedra Sans Pro Light" charset="0"/>
                <a:cs typeface="Fedra Sans Pro Light" charset="0"/>
                <a:sym typeface="Fedra Sans Pro"/>
              </a:rPr>
              <a:t>возможностей»</a:t>
            </a:r>
          </a:p>
          <a:p>
            <a:pPr algn="ctr" eaLnBrk="1"/>
            <a:endParaRPr lang="ru-RU" sz="3600" b="1" cap="all" dirty="0">
              <a:solidFill>
                <a:schemeClr val="bg1"/>
              </a:solidFill>
              <a:latin typeface="Fedra Sans Pro Book"/>
              <a:ea typeface="Fedra Sans Pro Light" charset="0"/>
              <a:cs typeface="Fedra Sans Pro Light" charset="0"/>
              <a:sym typeface="Fedra Sans Pr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120" y="1332339"/>
            <a:ext cx="8815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dirty="0">
                <a:solidFill>
                  <a:prstClr val="white"/>
                </a:solidFill>
                <a:latin typeface="Fedra Sans Pro Book"/>
              </a:rPr>
              <a:t>муниципальное </a:t>
            </a:r>
            <a:r>
              <a:rPr lang="ru-RU" dirty="0" smtClean="0">
                <a:solidFill>
                  <a:prstClr val="white"/>
                </a:solidFill>
                <a:latin typeface="Fedra Sans Pro Book"/>
              </a:rPr>
              <a:t>бюджетное дошкольное </a:t>
            </a:r>
            <a:r>
              <a:rPr lang="ru-RU" dirty="0">
                <a:solidFill>
                  <a:prstClr val="white"/>
                </a:solidFill>
                <a:latin typeface="Fedra Sans Pro Book"/>
              </a:rPr>
              <a:t>общеобразовательное учреждение</a:t>
            </a:r>
          </a:p>
          <a:p>
            <a:pPr algn="ctr"/>
            <a:r>
              <a:rPr lang="ru-RU" dirty="0" err="1" smtClean="0">
                <a:solidFill>
                  <a:prstClr val="white"/>
                </a:solidFill>
                <a:latin typeface="Fedra Sans Pro Book"/>
              </a:rPr>
              <a:t>Курагинский</a:t>
            </a:r>
            <a:r>
              <a:rPr lang="ru-RU" dirty="0" smtClean="0">
                <a:solidFill>
                  <a:prstClr val="white"/>
                </a:solidFill>
                <a:latin typeface="Fedra Sans Pro Book"/>
              </a:rPr>
              <a:t> детский </a:t>
            </a:r>
            <a:r>
              <a:rPr lang="ru-RU" dirty="0">
                <a:solidFill>
                  <a:prstClr val="white"/>
                </a:solidFill>
                <a:latin typeface="Fedra Sans Pro Book"/>
              </a:rPr>
              <a:t>сад </a:t>
            </a:r>
            <a:r>
              <a:rPr lang="ru-RU" dirty="0" smtClean="0">
                <a:solidFill>
                  <a:prstClr val="white"/>
                </a:solidFill>
                <a:latin typeface="Fedra Sans Pro Book"/>
              </a:rPr>
              <a:t>№ 8 «Лесная сказка» комбинированного вида</a:t>
            </a:r>
            <a:endParaRPr lang="ru-RU" dirty="0">
              <a:solidFill>
                <a:prstClr val="white"/>
              </a:solidFill>
              <a:latin typeface="Fedra Sans Pro Book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4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презентации Вклад в будущее">
  <a:themeElements>
    <a:clrScheme name="Вклад">
      <a:dk1>
        <a:srgbClr val="000000"/>
      </a:dk1>
      <a:lt1>
        <a:srgbClr val="FFFFFF"/>
      </a:lt1>
      <a:dk2>
        <a:srgbClr val="414241"/>
      </a:dk2>
      <a:lt2>
        <a:srgbClr val="B3B4B3"/>
      </a:lt2>
      <a:accent1>
        <a:srgbClr val="00642D"/>
      </a:accent1>
      <a:accent2>
        <a:srgbClr val="008841"/>
      </a:accent2>
      <a:accent3>
        <a:srgbClr val="F6A429"/>
      </a:accent3>
      <a:accent4>
        <a:srgbClr val="7E388A"/>
      </a:accent4>
      <a:accent5>
        <a:srgbClr val="019E8B"/>
      </a:accent5>
      <a:accent6>
        <a:srgbClr val="00A2DA"/>
      </a:accent6>
      <a:hlink>
        <a:srgbClr val="000000"/>
      </a:hlink>
      <a:folHlink>
        <a:srgbClr val="898A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8_Тема презентации Вклад в будущее">
  <a:themeElements>
    <a:clrScheme name="vbudushee">
      <a:dk1>
        <a:srgbClr val="000000"/>
      </a:dk1>
      <a:lt1>
        <a:srgbClr val="FFFFFF"/>
      </a:lt1>
      <a:dk2>
        <a:srgbClr val="919396"/>
      </a:dk2>
      <a:lt2>
        <a:srgbClr val="E7E6E6"/>
      </a:lt2>
      <a:accent1>
        <a:srgbClr val="073D11"/>
      </a:accent1>
      <a:accent2>
        <a:srgbClr val="12672E"/>
      </a:accent2>
      <a:accent3>
        <a:srgbClr val="1F9348"/>
      </a:accent3>
      <a:accent4>
        <a:srgbClr val="43B64B"/>
      </a:accent4>
      <a:accent5>
        <a:srgbClr val="EF8E3C"/>
      </a:accent5>
      <a:accent6>
        <a:srgbClr val="922E92"/>
      </a:accent6>
      <a:hlink>
        <a:srgbClr val="00AD9E"/>
      </a:hlink>
      <a:folHlink>
        <a:srgbClr val="00AEED"/>
      </a:folHlink>
    </a:clrScheme>
    <a:fontScheme name="Fedra Sans Pro">
      <a:majorFont>
        <a:latin typeface="Fedra Sans Pro"/>
        <a:ea typeface=""/>
        <a:cs typeface=""/>
      </a:majorFont>
      <a:minorFont>
        <a:latin typeface="Fedra Sans Pro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6485</TotalTime>
  <Words>2707</Words>
  <Application>Microsoft Office PowerPoint</Application>
  <PresentationFormat>Произвольный</PresentationFormat>
  <Paragraphs>242</Paragraphs>
  <Slides>34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Тема Office</vt:lpstr>
      <vt:lpstr>1_Тема Office</vt:lpstr>
      <vt:lpstr>2_Тема Office</vt:lpstr>
      <vt:lpstr>3_Тема Office</vt:lpstr>
      <vt:lpstr>Оформление по умолчанию</vt:lpstr>
      <vt:lpstr>6_Office Theme</vt:lpstr>
      <vt:lpstr>18_Тема презентации Вклад в будущее</vt:lpstr>
      <vt:lpstr>Обычный 1</vt:lpstr>
      <vt:lpstr>4_Тема Office</vt:lpstr>
      <vt:lpstr>Тема презентации Вклад в будущее</vt:lpstr>
      <vt:lpstr>Совет педагогов № 2</vt:lpstr>
      <vt:lpstr>Если хочешь свернуть горы, начинай с маленьких камешков.</vt:lpstr>
      <vt:lpstr>ПОВЕСТКА Совета педагогов № 2 Изменение среды условий на среду возможностей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Единая методическая тема МБДОУ на 2022-2023 учебный год: «Социально-эмоциональное развитие детей дошкольного возраста» (утвердили на первом Совете педагогов)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5565</cp:lastModifiedBy>
  <cp:revision>286</cp:revision>
  <cp:lastPrinted>2021-01-25T19:03:38Z</cp:lastPrinted>
  <dcterms:created xsi:type="dcterms:W3CDTF">2020-09-14T17:49:18Z</dcterms:created>
  <dcterms:modified xsi:type="dcterms:W3CDTF">2022-11-28T05:02:44Z</dcterms:modified>
</cp:coreProperties>
</file>