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F6599-40BC-4BAE-AEB1-74F00A887BEF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54C1-0AC8-40E5-831C-8D8393EC1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442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F6599-40BC-4BAE-AEB1-74F00A887BEF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54C1-0AC8-40E5-831C-8D8393EC1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62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F6599-40BC-4BAE-AEB1-74F00A887BEF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54C1-0AC8-40E5-831C-8D8393EC1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618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F6599-40BC-4BAE-AEB1-74F00A887BEF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54C1-0AC8-40E5-831C-8D8393EC1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731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F6599-40BC-4BAE-AEB1-74F00A887BEF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54C1-0AC8-40E5-831C-8D8393EC1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760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F6599-40BC-4BAE-AEB1-74F00A887BEF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54C1-0AC8-40E5-831C-8D8393EC1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454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F6599-40BC-4BAE-AEB1-74F00A887BEF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54C1-0AC8-40E5-831C-8D8393EC1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544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F6599-40BC-4BAE-AEB1-74F00A887BEF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54C1-0AC8-40E5-831C-8D8393EC1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215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F6599-40BC-4BAE-AEB1-74F00A887BEF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54C1-0AC8-40E5-831C-8D8393EC1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307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F6599-40BC-4BAE-AEB1-74F00A887BEF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54C1-0AC8-40E5-831C-8D8393EC1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968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F6599-40BC-4BAE-AEB1-74F00A887BEF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54C1-0AC8-40E5-831C-8D8393EC1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92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F6599-40BC-4BAE-AEB1-74F00A887BEF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554C1-0AC8-40E5-831C-8D8393EC1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98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Музыкальная деятельность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Внутренний аудит соотнесения программы музыкального руководителя с ФОП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1270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 4лет до 5 лет.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 Добавлено в ФОП</a:t>
            </a:r>
          </a:p>
          <a:p>
            <a:pPr marL="0" indent="0">
              <a:buNone/>
            </a:pPr>
            <a:r>
              <a:rPr lang="ru-RU" sz="2800" dirty="0" smtClean="0"/>
              <a:t>-</a:t>
            </a:r>
            <a:r>
              <a:rPr lang="ru-RU" sz="2800" b="1" dirty="0" smtClean="0"/>
              <a:t>развивать интерес к развлечениям, знакомящим с культурой и традициями народов страны</a:t>
            </a:r>
            <a:r>
              <a:rPr lang="ru-RU" sz="2800" dirty="0" smtClean="0"/>
              <a:t>;</a:t>
            </a:r>
          </a:p>
          <a:p>
            <a:pPr marL="0" indent="0">
              <a:buNone/>
            </a:pPr>
            <a:r>
              <a:rPr lang="ru-RU" sz="2800" dirty="0" smtClean="0"/>
              <a:t>-</a:t>
            </a:r>
            <a:r>
              <a:rPr lang="ru-RU" sz="2800" b="1" dirty="0" smtClean="0"/>
              <a:t>осуществлять патриотическое и нравственное воспитание, </a:t>
            </a:r>
            <a:r>
              <a:rPr lang="ru-RU" sz="2800" dirty="0" smtClean="0"/>
              <a:t>приобщать к художественной культуре, эстетико-эмоциональному творчеству;</a:t>
            </a:r>
          </a:p>
          <a:p>
            <a:pPr marL="0" indent="0">
              <a:buNone/>
            </a:pPr>
            <a:r>
              <a:rPr lang="ru-RU" sz="2800" dirty="0" smtClean="0"/>
              <a:t>-приобщать к праздничной культуре, развивать желание принимать участие в праздниках (календарных, государственных, народных);</a:t>
            </a:r>
          </a:p>
          <a:p>
            <a:pPr marL="0" indent="0">
              <a:buNone/>
            </a:pPr>
            <a:r>
              <a:rPr lang="ru-RU" sz="2800" dirty="0" smtClean="0"/>
              <a:t>- формировать чувства причастности к событиям, происходящим в стране;</a:t>
            </a:r>
          </a:p>
          <a:p>
            <a:pPr marL="0" indent="0">
              <a:buNone/>
            </a:pPr>
            <a:endParaRPr lang="ru-RU" sz="2800" dirty="0" smtClean="0"/>
          </a:p>
          <a:p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560395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От 5 до 6 лет.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435280" cy="602128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Добавлено в ФОП </a:t>
            </a:r>
          </a:p>
          <a:p>
            <a:pPr marL="0" indent="0">
              <a:buNone/>
            </a:pPr>
            <a:r>
              <a:rPr lang="ru-RU" sz="4400" b="1" dirty="0" smtClean="0"/>
              <a:t>Воспитывать интерес к народной культуре, народным традициям, продолжать знакомить с традициями народов страны; воспитывать интерес и желание участвовать в народных праздниках и развлечениях;</a:t>
            </a:r>
          </a:p>
          <a:p>
            <a:pPr marL="0" indent="0">
              <a:buNone/>
            </a:pPr>
            <a:r>
              <a:rPr lang="ru-RU" sz="4400" dirty="0" smtClean="0"/>
              <a:t>  </a:t>
            </a:r>
          </a:p>
          <a:p>
            <a:pPr marL="0" indent="0">
              <a:buNone/>
            </a:pPr>
            <a:r>
              <a:rPr lang="ru-RU" sz="4400" dirty="0" smtClean="0"/>
              <a:t>-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Педагог формирует у детей основы праздничной культуры. Знакомит с историей возникновения праздников, учит бережно относиться к народным праздничным традициям и обычаям.     </a:t>
            </a:r>
          </a:p>
          <a:p>
            <a:pPr marL="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-Поддерживает желание участвовать в оформлении помещений к празднику. Формирует внимание и отзывчивость ко всем участникам праздничного действия (сверстники, педагоги, гости). </a:t>
            </a:r>
          </a:p>
        </p:txBody>
      </p:sp>
    </p:spTree>
    <p:extLst>
      <p:ext uri="{BB962C8B-B14F-4D97-AF65-F5344CB8AC3E}">
        <p14:creationId xmlns:p14="http://schemas.microsoft.com/office/powerpoint/2010/main" val="716827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От 6 лет до 7 лет.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800" b="1" dirty="0" smtClean="0"/>
              <a:t>  Добавлено в ФОП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Педагог расширяет  знания детей  об обычаях и традициях, представления о праздничной культуре народов России, воспитывает уважение к культуре других этносов. Формирует чувство удовлетворения от участия в совместной досуговой деятельности. Поддерживает интерес к подготовке и участию в праздничных мероприятиях, опираясь на полученные навыки и опыт.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Поддерживает желание использовать полученные ранее знания и навыки в праздничных мероприятиях (календарных, государственных, народных);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b="1" dirty="0" smtClean="0"/>
              <a:t>Воспитывать уважительное отношение к своей стране в ходе предпраздничной подготовки.</a:t>
            </a:r>
          </a:p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b="1" dirty="0" smtClean="0"/>
              <a:t>Приобщение к традициям и великому культурному наследию российского народа, шедеврам мировой художественной культуры.</a:t>
            </a:r>
          </a:p>
          <a:p>
            <a:pPr marL="0" indent="0">
              <a:buNone/>
            </a:pPr>
            <a:r>
              <a:rPr lang="ru-RU" b="1" dirty="0" smtClean="0"/>
              <a:t>   </a:t>
            </a:r>
            <a:r>
              <a:rPr lang="ru-RU" dirty="0" smtClean="0"/>
              <a:t>Становление эстетического, эмоционально-ценностного отношения к окружающему миру для гармонизации внешнего и внутреннего мира ребёнка.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1788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Праздники и </a:t>
            </a:r>
            <a:r>
              <a:rPr lang="ru-RU" dirty="0" smtClean="0">
                <a:solidFill>
                  <a:srgbClr val="0070C0"/>
                </a:solidFill>
              </a:rPr>
              <a:t>развлечения</a:t>
            </a:r>
            <a:r>
              <a:rPr lang="ru-RU" dirty="0" smtClean="0"/>
              <a:t> </a:t>
            </a:r>
            <a:r>
              <a:rPr lang="ru-RU" dirty="0" smtClean="0"/>
              <a:t>в ДОУ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147248" cy="518457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Январь - Колядки</a:t>
            </a:r>
          </a:p>
          <a:p>
            <a:r>
              <a:rPr lang="ru-RU" dirty="0" smtClean="0"/>
              <a:t>23 февраля День защитника Отечества,</a:t>
            </a:r>
          </a:p>
          <a:p>
            <a:r>
              <a:rPr lang="ru-RU" dirty="0" smtClean="0"/>
              <a:t>8 марта Международный женский день</a:t>
            </a:r>
            <a:r>
              <a:rPr lang="ru-RU" dirty="0" smtClean="0"/>
              <a:t>,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Март «Масленица»; 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1 мая Праздник Весны и Труда;</a:t>
            </a:r>
          </a:p>
          <a:p>
            <a:r>
              <a:rPr lang="ru-RU" dirty="0" smtClean="0"/>
              <a:t>9 мая День Победы;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1 июня День защиты детей;</a:t>
            </a:r>
          </a:p>
          <a:p>
            <a:r>
              <a:rPr lang="ru-RU" dirty="0" smtClean="0"/>
              <a:t>12 июня День России;</a:t>
            </a:r>
          </a:p>
          <a:p>
            <a:r>
              <a:rPr lang="ru-RU" dirty="0" smtClean="0"/>
              <a:t>22 августа День Государственного флага Российской Федерации;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1 сентября День знаний;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27 сентября День воспитателя и всех дошкольных работников</a:t>
            </a:r>
            <a:r>
              <a:rPr lang="ru-RU" dirty="0" smtClean="0">
                <a:solidFill>
                  <a:srgbClr val="0070C0"/>
                </a:solidFill>
              </a:rPr>
              <a:t>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Октябрь «Осень в гости к нам пришла»;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/>
              <a:t>Последнее воскресенье ноября: День матери в </a:t>
            </a:r>
            <a:r>
              <a:rPr lang="ru-RU" dirty="0" smtClean="0"/>
              <a:t>России;</a:t>
            </a:r>
          </a:p>
          <a:p>
            <a:r>
              <a:rPr lang="ru-RU" dirty="0"/>
              <a:t>31 </a:t>
            </a:r>
            <a:r>
              <a:rPr lang="ru-RU" dirty="0" smtClean="0"/>
              <a:t>декабря </a:t>
            </a:r>
            <a:r>
              <a:rPr lang="ru-RU" dirty="0"/>
              <a:t>Новый год.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5504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Планируемые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Планируемые результаты в раннем возрасте (к трем годам) добавили по ФОП:</a:t>
            </a:r>
          </a:p>
          <a:p>
            <a:pPr marL="0" indent="0">
              <a:buNone/>
            </a:pPr>
            <a:r>
              <a:rPr lang="ru-RU" dirty="0" smtClean="0"/>
              <a:t>-ребёнок с удовольствием слушает музыку, подпевает, выполняет простые танцевальные движения;</a:t>
            </a:r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dirty="0" smtClean="0"/>
              <a:t>ребёнок с интересом вслушивается в музыку, напоминает и узнает знакомые произведения, проявляет эмоциональную отзывчивость, </a:t>
            </a:r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dirty="0" smtClean="0"/>
              <a:t>различает музыкальные ритмы, передает их в движении;</a:t>
            </a:r>
          </a:p>
          <a:p>
            <a:pPr marL="0" indent="0">
              <a:buNone/>
            </a:pPr>
            <a:r>
              <a:rPr lang="ru-RU" b="1" dirty="0" smtClean="0"/>
              <a:t>К четырем годам:</a:t>
            </a:r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dirty="0" smtClean="0"/>
              <a:t>выполняет простейшие правила построения и перестроения, выполняет ритмические упражнения под музыку;(эту норму заявили к 5 годам)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7850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К пяти годам:</a:t>
            </a:r>
            <a:br>
              <a:rPr lang="ru-RU" sz="2800" b="1" dirty="0" smtClean="0"/>
            </a:br>
            <a:r>
              <a:rPr lang="ru-RU" sz="2800" dirty="0" smtClean="0"/>
              <a:t>Планируемый результат наиболее обобщённый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-Ребёнок использует накопленный художественно-творческой опыт в самостоятельной деятельности, с желанием участвует в культурно-досуговой деятельности (праздниках, развлечениях и других видах культурно-досуговой деятельности);</a:t>
            </a:r>
          </a:p>
          <a:p>
            <a:pPr marL="0" indent="0">
              <a:buNone/>
            </a:pPr>
            <a:r>
              <a:rPr lang="ru-RU" b="1" dirty="0" smtClean="0"/>
              <a:t> Убрали по ФОП</a:t>
            </a:r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dirty="0" smtClean="0"/>
              <a:t>Различать звуки по высоте (в пределах сексты-септимы).</a:t>
            </a:r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dirty="0" smtClean="0"/>
              <a:t>Выполнять движения с предметами ( с куклами, игрушками, ленточками).</a:t>
            </a:r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dirty="0" smtClean="0"/>
              <a:t>Играть на металлофоне простейшие  мелодии на одном звуке.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7942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К шести годам: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-Ребёнок принимает активное участие в праздничных программах и их подготовке; взаимодействует со всеми участниками культурно-досуговых мероприятий;</a:t>
            </a:r>
          </a:p>
          <a:p>
            <a:pPr marL="0" indent="0">
              <a:buNone/>
            </a:pPr>
            <a:r>
              <a:rPr lang="ru-RU" dirty="0" smtClean="0"/>
              <a:t>    </a:t>
            </a:r>
            <a:r>
              <a:rPr lang="ru-RU" b="1" dirty="0" smtClean="0"/>
              <a:t>Убрали из ФОП:</a:t>
            </a:r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dirty="0" smtClean="0"/>
              <a:t>Различать высокие и низкие звуки в пределах квинты.</a:t>
            </a:r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dirty="0" smtClean="0"/>
              <a:t>Выполнять танцевальные движения (поочерёдное выбрасывание ног вперёд в  прыжке, полуприседание с выставлением ноги на пятку, шаг на всей ступне на месте, с продвижением вперёд и в кружении).</a:t>
            </a:r>
          </a:p>
          <a:p>
            <a:pPr marL="0" indent="0" algn="ctr">
              <a:buNone/>
            </a:pPr>
            <a:r>
              <a:rPr lang="ru-RU" b="1" dirty="0"/>
              <a:t>(к концу дошкольного возраста</a:t>
            </a:r>
            <a:r>
              <a:rPr lang="ru-RU" b="1" dirty="0" smtClean="0"/>
              <a:t>):</a:t>
            </a:r>
          </a:p>
          <a:p>
            <a:pPr marL="0" indent="0">
              <a:buNone/>
            </a:pPr>
            <a:r>
              <a:rPr lang="ru-RU" dirty="0" smtClean="0"/>
              <a:t>Добавили: ребёнок </a:t>
            </a:r>
            <a:r>
              <a:rPr lang="ru-RU" dirty="0"/>
              <a:t>выражает интерес к культурным традициям народа в процессе знакомства с различными видами и жанрами искусства;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9241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Содержание образовательной деятельности: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Добавили в ФОП</a:t>
            </a:r>
          </a:p>
          <a:p>
            <a:pPr marL="0" indent="0">
              <a:buNone/>
            </a:pPr>
            <a:r>
              <a:rPr lang="ru-RU" dirty="0" smtClean="0"/>
              <a:t>-от 1 года 6 месяцев до 3 лет: </a:t>
            </a:r>
          </a:p>
          <a:p>
            <a:pPr marL="0" indent="0">
              <a:buNone/>
            </a:pPr>
            <a:r>
              <a:rPr lang="ru-RU" dirty="0" smtClean="0"/>
              <a:t>-Приобщать к восприятию музыки, соблюдая первоначальные правила: не мешать соседу вслушиваться в музыкальное произведение и эмоционально на него реагировать; поощрять сольное пение.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638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</a:t>
            </a:r>
            <a:r>
              <a:rPr lang="ru-RU" sz="2800" b="1" dirty="0" smtClean="0"/>
              <a:t>От 3 лет до 4 лет.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                          Добавили в ФОП</a:t>
            </a:r>
          </a:p>
          <a:p>
            <a:pPr marL="0" indent="0">
              <a:buNone/>
            </a:pPr>
            <a:r>
              <a:rPr lang="ru-RU" dirty="0" smtClean="0"/>
              <a:t>- формировать патриотическое отношение и чувство сопричастности к природе родного края, к семье в процессе музыкальной деятельности;</a:t>
            </a:r>
          </a:p>
          <a:p>
            <a:pPr marL="0" indent="0">
              <a:buNone/>
            </a:pPr>
            <a:r>
              <a:rPr lang="ru-RU" dirty="0" smtClean="0"/>
              <a:t>- поддерживать детское экспериментирование с немузыкальными (шумовыми, природными) и музыкальными звуками и исследования качеств музыкального звука: высоты, длительности, динамики, тембра;</a:t>
            </a:r>
          </a:p>
          <a:p>
            <a:pPr marL="0" indent="0">
              <a:buNone/>
            </a:pPr>
            <a:r>
              <a:rPr lang="ru-RU" dirty="0" smtClean="0"/>
              <a:t>- учить детей петь простые народные песни, </a:t>
            </a:r>
            <a:r>
              <a:rPr lang="ru-RU" dirty="0" err="1" smtClean="0"/>
              <a:t>попевки</a:t>
            </a:r>
            <a:r>
              <a:rPr lang="ru-RU" dirty="0" smtClean="0"/>
              <a:t>, прибаутки, передавая их настроение и характер;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Дети 4-5 лет</a:t>
            </a:r>
            <a:r>
              <a:rPr lang="ru-RU" dirty="0" smtClean="0"/>
              <a:t>. Нет  добавлений.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0235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Дети 5-6 лет.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b="1" dirty="0" smtClean="0"/>
              <a:t>Добавлено в ФОП</a:t>
            </a:r>
          </a:p>
          <a:p>
            <a:pPr marL="0" indent="0">
              <a:buNone/>
            </a:pPr>
            <a:r>
              <a:rPr lang="ru-RU" dirty="0" smtClean="0"/>
              <a:t>- Педагог формирует духовно-нравственные качества в процессе ознакомления с различными видами искусства духовно-нравственного содержания;</a:t>
            </a:r>
          </a:p>
          <a:p>
            <a:pPr marL="0" indent="0">
              <a:buNone/>
            </a:pPr>
            <a:r>
              <a:rPr lang="ru-RU" dirty="0" smtClean="0"/>
              <a:t>- Знакомить с творчеством русских и зарубежных композиторов, а также детских композиторов-песенников (И.С. Бах, В.А. Моцарт,  М.И. Глинка, С.С. Прокофьев, В.Я. </a:t>
            </a:r>
            <a:r>
              <a:rPr lang="ru-RU" dirty="0" err="1" smtClean="0"/>
              <a:t>Шаинский</a:t>
            </a:r>
            <a:r>
              <a:rPr lang="ru-RU" dirty="0" smtClean="0"/>
              <a:t> и другими).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2594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От 6 лет до 7 лет.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Добавлено в ФОП</a:t>
            </a:r>
          </a:p>
          <a:p>
            <a:pPr marL="0" indent="0">
              <a:buNone/>
            </a:pPr>
            <a:r>
              <a:rPr lang="ru-RU" dirty="0" smtClean="0"/>
              <a:t>-воспитывать гражданско-патриотические чувства через изучение Государственного гимна Российской Федерации;</a:t>
            </a:r>
          </a:p>
          <a:p>
            <a:pPr marL="0" indent="0">
              <a:buNone/>
            </a:pPr>
            <a:r>
              <a:rPr lang="ru-RU" dirty="0" smtClean="0"/>
              <a:t>-знакомить детей с национальными плясками (русские, белорусские, украинские и так далее)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7332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Культурно-досуговая деятельность: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  </a:t>
            </a:r>
            <a:r>
              <a:rPr lang="ru-RU" sz="2800" b="1" dirty="0" smtClean="0"/>
              <a:t>От 3лет до 4 лет.</a:t>
            </a:r>
          </a:p>
          <a:p>
            <a:pPr marL="0" indent="0">
              <a:buNone/>
            </a:pPr>
            <a:r>
              <a:rPr lang="ru-RU" sz="2800" dirty="0" smtClean="0"/>
              <a:t>    </a:t>
            </a:r>
            <a:r>
              <a:rPr lang="ru-RU" sz="2800" b="1" dirty="0" smtClean="0"/>
              <a:t>Добавлено в ФОП</a:t>
            </a:r>
          </a:p>
          <a:p>
            <a:pPr marL="0" indent="0">
              <a:buNone/>
            </a:pPr>
            <a:r>
              <a:rPr lang="ru-RU" sz="2800" dirty="0" smtClean="0"/>
              <a:t>- формировать	основы праздничной культуры</a:t>
            </a:r>
            <a:r>
              <a:rPr lang="ru-RU" sz="2800" dirty="0"/>
              <a:t> </a:t>
            </a:r>
            <a:r>
              <a:rPr lang="ru-RU" sz="2800" dirty="0" smtClean="0"/>
              <a:t>и навыки общения в ходе праздника и развлечения.</a:t>
            </a:r>
          </a:p>
          <a:p>
            <a:pPr marL="0" indent="0">
              <a:buNone/>
            </a:pPr>
            <a:r>
              <a:rPr lang="ru-RU" sz="2800" dirty="0" smtClean="0"/>
              <a:t>-Педагог знакомит с культурой поведения в ходе праздничных мероприятий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894983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863</Words>
  <Application>Microsoft Office PowerPoint</Application>
  <PresentationFormat>Экран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Музыкальная деятельность</vt:lpstr>
      <vt:lpstr>Планируемые результаты</vt:lpstr>
      <vt:lpstr>К пяти годам: Планируемый результат наиболее обобщённый </vt:lpstr>
      <vt:lpstr>К шести годам:</vt:lpstr>
      <vt:lpstr>Содержание образовательной деятельности:</vt:lpstr>
      <vt:lpstr> От 3 лет до 4 лет.</vt:lpstr>
      <vt:lpstr>Дети 5-6 лет.</vt:lpstr>
      <vt:lpstr>От 6 лет до 7 лет.</vt:lpstr>
      <vt:lpstr>Культурно-досуговая деятельность:</vt:lpstr>
      <vt:lpstr>От 4лет до 5 лет.</vt:lpstr>
      <vt:lpstr>От 5 до 6 лет.</vt:lpstr>
      <vt:lpstr>От 6 лет до 7 лет.</vt:lpstr>
      <vt:lpstr>Праздники и развлечения в ДОУ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Музыкальная деятельность</dc:title>
  <dc:creator>User</dc:creator>
  <cp:lastModifiedBy>User</cp:lastModifiedBy>
  <cp:revision>15</cp:revision>
  <dcterms:created xsi:type="dcterms:W3CDTF">2023-03-22T04:36:03Z</dcterms:created>
  <dcterms:modified xsi:type="dcterms:W3CDTF">2023-03-29T03:52:02Z</dcterms:modified>
</cp:coreProperties>
</file>