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462" r:id="rId2"/>
    <p:sldId id="1455" r:id="rId3"/>
    <p:sldId id="1456" r:id="rId4"/>
    <p:sldId id="1457" r:id="rId5"/>
    <p:sldId id="1458" r:id="rId6"/>
    <p:sldId id="1459" r:id="rId7"/>
    <p:sldId id="1460" r:id="rId8"/>
    <p:sldId id="1461" r:id="rId9"/>
    <p:sldId id="1463" r:id="rId10"/>
    <p:sldId id="1464" r:id="rId11"/>
    <p:sldId id="1465" r:id="rId12"/>
    <p:sldId id="1466" r:id="rId13"/>
    <p:sldId id="1467" r:id="rId14"/>
  </p:sldIdLst>
  <p:sldSz cx="12168188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>
      <p:cViewPr>
        <p:scale>
          <a:sx n="80" d="100"/>
          <a:sy n="80" d="100"/>
        </p:scale>
        <p:origin x="-72" y="-72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3050A-A1B2-4B21-A2F6-33B802EA6C92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4513E-860D-4D0E-B46E-55519EDA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11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59427-FA63-4747-95F2-23A5AD264DA8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41425"/>
            <a:ext cx="5940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1394B-577D-4FB0-89DE-2AF9AB4E08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5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5" y="2130427"/>
            <a:ext cx="1034296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886200"/>
            <a:ext cx="851773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45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37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7" y="274640"/>
            <a:ext cx="2737843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74640"/>
            <a:ext cx="8010724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377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8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5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4" y="4406902"/>
            <a:ext cx="10342960" cy="1362075"/>
          </a:xfrm>
        </p:spPr>
        <p:txBody>
          <a:bodyPr anchor="t"/>
          <a:lstStyle>
            <a:lvl1pPr algn="l">
              <a:defRPr sz="532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4" y="2906713"/>
            <a:ext cx="10342960" cy="1500187"/>
          </a:xfrm>
        </p:spPr>
        <p:txBody>
          <a:bodyPr anchor="b"/>
          <a:lstStyle>
            <a:lvl1pPr marL="0" indent="0">
              <a:buNone/>
              <a:defRPr sz="2661">
                <a:solidFill>
                  <a:schemeClr val="tx1">
                    <a:tint val="75000"/>
                  </a:schemeClr>
                </a:solidFill>
              </a:defRPr>
            </a:lvl1pPr>
            <a:lvl2pPr marL="608449" indent="0">
              <a:buNone/>
              <a:defRPr sz="2396">
                <a:solidFill>
                  <a:schemeClr val="tx1">
                    <a:tint val="75000"/>
                  </a:schemeClr>
                </a:solidFill>
              </a:defRPr>
            </a:lvl2pPr>
            <a:lvl3pPr marL="1216899" indent="0">
              <a:buNone/>
              <a:defRPr sz="2129">
                <a:solidFill>
                  <a:schemeClr val="tx1">
                    <a:tint val="75000"/>
                  </a:schemeClr>
                </a:solidFill>
              </a:defRPr>
            </a:lvl3pPr>
            <a:lvl4pPr marL="1825348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4pPr>
            <a:lvl5pPr marL="2433798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5pPr>
            <a:lvl6pPr marL="304224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6pPr>
            <a:lvl7pPr marL="3650698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7pPr>
            <a:lvl8pPr marL="425914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8pPr>
            <a:lvl9pPr marL="486759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92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8409" y="1600202"/>
            <a:ext cx="5374283" cy="4525963"/>
          </a:xfrm>
        </p:spPr>
        <p:txBody>
          <a:bodyPr/>
          <a:lstStyle>
            <a:lvl1pPr>
              <a:defRPr sz="3727"/>
            </a:lvl1pPr>
            <a:lvl2pPr>
              <a:defRPr sz="3193"/>
            </a:lvl2pPr>
            <a:lvl3pPr>
              <a:defRPr sz="2661"/>
            </a:lvl3pPr>
            <a:lvl4pPr>
              <a:defRPr sz="2396"/>
            </a:lvl4pPr>
            <a:lvl5pPr>
              <a:defRPr sz="2396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5496" y="1600202"/>
            <a:ext cx="5374283" cy="4525963"/>
          </a:xfrm>
        </p:spPr>
        <p:txBody>
          <a:bodyPr/>
          <a:lstStyle>
            <a:lvl1pPr>
              <a:defRPr sz="3727"/>
            </a:lvl1pPr>
            <a:lvl2pPr>
              <a:defRPr sz="3193"/>
            </a:lvl2pPr>
            <a:lvl3pPr>
              <a:defRPr sz="2661"/>
            </a:lvl3pPr>
            <a:lvl4pPr>
              <a:defRPr sz="2396"/>
            </a:lvl4pPr>
            <a:lvl5pPr>
              <a:defRPr sz="2396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9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09" y="1535113"/>
            <a:ext cx="5376397" cy="639762"/>
          </a:xfrm>
        </p:spPr>
        <p:txBody>
          <a:bodyPr anchor="b"/>
          <a:lstStyle>
            <a:lvl1pPr marL="0" indent="0">
              <a:buNone/>
              <a:defRPr sz="3193" b="1"/>
            </a:lvl1pPr>
            <a:lvl2pPr marL="608449" indent="0">
              <a:buNone/>
              <a:defRPr sz="2661" b="1"/>
            </a:lvl2pPr>
            <a:lvl3pPr marL="1216899" indent="0">
              <a:buNone/>
              <a:defRPr sz="2396" b="1"/>
            </a:lvl3pPr>
            <a:lvl4pPr marL="1825348" indent="0">
              <a:buNone/>
              <a:defRPr sz="2129" b="1"/>
            </a:lvl4pPr>
            <a:lvl5pPr marL="2433798" indent="0">
              <a:buNone/>
              <a:defRPr sz="2129" b="1"/>
            </a:lvl5pPr>
            <a:lvl6pPr marL="3042247" indent="0">
              <a:buNone/>
              <a:defRPr sz="2129" b="1"/>
            </a:lvl6pPr>
            <a:lvl7pPr marL="3650698" indent="0">
              <a:buNone/>
              <a:defRPr sz="2129" b="1"/>
            </a:lvl7pPr>
            <a:lvl8pPr marL="4259147" indent="0">
              <a:buNone/>
              <a:defRPr sz="2129" b="1"/>
            </a:lvl8pPr>
            <a:lvl9pPr marL="4867597" indent="0">
              <a:buNone/>
              <a:defRPr sz="212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409" y="2174875"/>
            <a:ext cx="5376397" cy="3951288"/>
          </a:xfrm>
        </p:spPr>
        <p:txBody>
          <a:bodyPr/>
          <a:lstStyle>
            <a:lvl1pPr>
              <a:defRPr sz="3193"/>
            </a:lvl1pPr>
            <a:lvl2pPr>
              <a:defRPr sz="2661"/>
            </a:lvl2pPr>
            <a:lvl3pPr>
              <a:defRPr sz="2396"/>
            </a:lvl3pPr>
            <a:lvl4pPr>
              <a:defRPr sz="2129"/>
            </a:lvl4pPr>
            <a:lvl5pPr>
              <a:defRPr sz="2129"/>
            </a:lvl5pPr>
            <a:lvl6pPr>
              <a:defRPr sz="2129"/>
            </a:lvl6pPr>
            <a:lvl7pPr>
              <a:defRPr sz="2129"/>
            </a:lvl7pPr>
            <a:lvl8pPr>
              <a:defRPr sz="2129"/>
            </a:lvl8pPr>
            <a:lvl9pPr>
              <a:defRPr sz="212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35113"/>
            <a:ext cx="5378508" cy="639762"/>
          </a:xfrm>
        </p:spPr>
        <p:txBody>
          <a:bodyPr anchor="b"/>
          <a:lstStyle>
            <a:lvl1pPr marL="0" indent="0">
              <a:buNone/>
              <a:defRPr sz="3193" b="1"/>
            </a:lvl1pPr>
            <a:lvl2pPr marL="608449" indent="0">
              <a:buNone/>
              <a:defRPr sz="2661" b="1"/>
            </a:lvl2pPr>
            <a:lvl3pPr marL="1216899" indent="0">
              <a:buNone/>
              <a:defRPr sz="2396" b="1"/>
            </a:lvl3pPr>
            <a:lvl4pPr marL="1825348" indent="0">
              <a:buNone/>
              <a:defRPr sz="2129" b="1"/>
            </a:lvl4pPr>
            <a:lvl5pPr marL="2433798" indent="0">
              <a:buNone/>
              <a:defRPr sz="2129" b="1"/>
            </a:lvl5pPr>
            <a:lvl6pPr marL="3042247" indent="0">
              <a:buNone/>
              <a:defRPr sz="2129" b="1"/>
            </a:lvl6pPr>
            <a:lvl7pPr marL="3650698" indent="0">
              <a:buNone/>
              <a:defRPr sz="2129" b="1"/>
            </a:lvl7pPr>
            <a:lvl8pPr marL="4259147" indent="0">
              <a:buNone/>
              <a:defRPr sz="2129" b="1"/>
            </a:lvl8pPr>
            <a:lvl9pPr marL="4867597" indent="0">
              <a:buNone/>
              <a:defRPr sz="212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1271" y="2174875"/>
            <a:ext cx="5378508" cy="3951288"/>
          </a:xfrm>
        </p:spPr>
        <p:txBody>
          <a:bodyPr/>
          <a:lstStyle>
            <a:lvl1pPr>
              <a:defRPr sz="3193"/>
            </a:lvl1pPr>
            <a:lvl2pPr>
              <a:defRPr sz="2661"/>
            </a:lvl2pPr>
            <a:lvl3pPr>
              <a:defRPr sz="2396"/>
            </a:lvl3pPr>
            <a:lvl4pPr>
              <a:defRPr sz="2129"/>
            </a:lvl4pPr>
            <a:lvl5pPr>
              <a:defRPr sz="2129"/>
            </a:lvl5pPr>
            <a:lvl6pPr>
              <a:defRPr sz="2129"/>
            </a:lvl6pPr>
            <a:lvl7pPr>
              <a:defRPr sz="2129"/>
            </a:lvl7pPr>
            <a:lvl8pPr>
              <a:defRPr sz="2129"/>
            </a:lvl8pPr>
            <a:lvl9pPr>
              <a:defRPr sz="212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7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91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0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3050"/>
            <a:ext cx="4003250" cy="1162050"/>
          </a:xfrm>
        </p:spPr>
        <p:txBody>
          <a:bodyPr anchor="b"/>
          <a:lstStyle>
            <a:lvl1pPr algn="l">
              <a:defRPr sz="26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7424" y="273052"/>
            <a:ext cx="6802356" cy="5853113"/>
          </a:xfrm>
        </p:spPr>
        <p:txBody>
          <a:bodyPr/>
          <a:lstStyle>
            <a:lvl1pPr>
              <a:defRPr sz="4259"/>
            </a:lvl1pPr>
            <a:lvl2pPr>
              <a:defRPr sz="3727"/>
            </a:lvl2pPr>
            <a:lvl3pPr>
              <a:defRPr sz="3193"/>
            </a:lvl3pPr>
            <a:lvl4pPr>
              <a:defRPr sz="2661"/>
            </a:lvl4pPr>
            <a:lvl5pPr>
              <a:defRPr sz="2661"/>
            </a:lvl5pPr>
            <a:lvl6pPr>
              <a:defRPr sz="2661"/>
            </a:lvl6pPr>
            <a:lvl7pPr>
              <a:defRPr sz="2661"/>
            </a:lvl7pPr>
            <a:lvl8pPr>
              <a:defRPr sz="2661"/>
            </a:lvl8pPr>
            <a:lvl9pPr>
              <a:defRPr sz="26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35102"/>
            <a:ext cx="4003250" cy="4691063"/>
          </a:xfrm>
        </p:spPr>
        <p:txBody>
          <a:bodyPr/>
          <a:lstStyle>
            <a:lvl1pPr marL="0" indent="0">
              <a:buNone/>
              <a:defRPr sz="1863"/>
            </a:lvl1pPr>
            <a:lvl2pPr marL="608449" indent="0">
              <a:buNone/>
              <a:defRPr sz="1597"/>
            </a:lvl2pPr>
            <a:lvl3pPr marL="1216899" indent="0">
              <a:buNone/>
              <a:defRPr sz="1331"/>
            </a:lvl3pPr>
            <a:lvl4pPr marL="1825348" indent="0">
              <a:buNone/>
              <a:defRPr sz="1197"/>
            </a:lvl4pPr>
            <a:lvl5pPr marL="2433798" indent="0">
              <a:buNone/>
              <a:defRPr sz="1197"/>
            </a:lvl5pPr>
            <a:lvl6pPr marL="3042247" indent="0">
              <a:buNone/>
              <a:defRPr sz="1197"/>
            </a:lvl6pPr>
            <a:lvl7pPr marL="3650698" indent="0">
              <a:buNone/>
              <a:defRPr sz="1197"/>
            </a:lvl7pPr>
            <a:lvl8pPr marL="4259147" indent="0">
              <a:buNone/>
              <a:defRPr sz="1197"/>
            </a:lvl8pPr>
            <a:lvl9pPr marL="4867597" indent="0">
              <a:buNone/>
              <a:defRPr sz="119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2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800600"/>
            <a:ext cx="7300913" cy="566738"/>
          </a:xfrm>
        </p:spPr>
        <p:txBody>
          <a:bodyPr anchor="b"/>
          <a:lstStyle>
            <a:lvl1pPr algn="l">
              <a:defRPr sz="26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12775"/>
            <a:ext cx="7300913" cy="4114800"/>
          </a:xfrm>
        </p:spPr>
        <p:txBody>
          <a:bodyPr/>
          <a:lstStyle>
            <a:lvl1pPr marL="0" indent="0">
              <a:buNone/>
              <a:defRPr sz="4259"/>
            </a:lvl1pPr>
            <a:lvl2pPr marL="608449" indent="0">
              <a:buNone/>
              <a:defRPr sz="3727"/>
            </a:lvl2pPr>
            <a:lvl3pPr marL="1216899" indent="0">
              <a:buNone/>
              <a:defRPr sz="3193"/>
            </a:lvl3pPr>
            <a:lvl4pPr marL="1825348" indent="0">
              <a:buNone/>
              <a:defRPr sz="2661"/>
            </a:lvl4pPr>
            <a:lvl5pPr marL="2433798" indent="0">
              <a:buNone/>
              <a:defRPr sz="2661"/>
            </a:lvl5pPr>
            <a:lvl6pPr marL="3042247" indent="0">
              <a:buNone/>
              <a:defRPr sz="2661"/>
            </a:lvl6pPr>
            <a:lvl7pPr marL="3650698" indent="0">
              <a:buNone/>
              <a:defRPr sz="2661"/>
            </a:lvl7pPr>
            <a:lvl8pPr marL="4259147" indent="0">
              <a:buNone/>
              <a:defRPr sz="2661"/>
            </a:lvl8pPr>
            <a:lvl9pPr marL="4867597" indent="0">
              <a:buNone/>
              <a:defRPr sz="26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367338"/>
            <a:ext cx="7300913" cy="804862"/>
          </a:xfrm>
        </p:spPr>
        <p:txBody>
          <a:bodyPr/>
          <a:lstStyle>
            <a:lvl1pPr marL="0" indent="0">
              <a:buNone/>
              <a:defRPr sz="1863"/>
            </a:lvl1pPr>
            <a:lvl2pPr marL="608449" indent="0">
              <a:buNone/>
              <a:defRPr sz="1597"/>
            </a:lvl2pPr>
            <a:lvl3pPr marL="1216899" indent="0">
              <a:buNone/>
              <a:defRPr sz="1331"/>
            </a:lvl3pPr>
            <a:lvl4pPr marL="1825348" indent="0">
              <a:buNone/>
              <a:defRPr sz="1197"/>
            </a:lvl4pPr>
            <a:lvl5pPr marL="2433798" indent="0">
              <a:buNone/>
              <a:defRPr sz="1197"/>
            </a:lvl5pPr>
            <a:lvl6pPr marL="3042247" indent="0">
              <a:buNone/>
              <a:defRPr sz="1197"/>
            </a:lvl6pPr>
            <a:lvl7pPr marL="3650698" indent="0">
              <a:buNone/>
              <a:defRPr sz="1197"/>
            </a:lvl7pPr>
            <a:lvl8pPr marL="4259147" indent="0">
              <a:buNone/>
              <a:defRPr sz="1197"/>
            </a:lvl8pPr>
            <a:lvl9pPr marL="4867597" indent="0">
              <a:buNone/>
              <a:defRPr sz="119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07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1" y="274638"/>
            <a:ext cx="109513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1" y="1600202"/>
            <a:ext cx="1095136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10" y="6356352"/>
            <a:ext cx="2839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F137A-C96D-4859-B220-D99CD37E62BD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356352"/>
            <a:ext cx="38532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356352"/>
            <a:ext cx="2839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1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1216899" rtl="0" eaLnBrk="1" latinLnBrk="0" hangingPunct="1">
        <a:spcBef>
          <a:spcPct val="0"/>
        </a:spcBef>
        <a:buNone/>
        <a:defRPr sz="5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337" indent="-456337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9" kern="1200">
          <a:solidFill>
            <a:schemeClr val="tx1"/>
          </a:solidFill>
          <a:latin typeface="+mn-lt"/>
          <a:ea typeface="+mn-ea"/>
          <a:cs typeface="+mn-cs"/>
        </a:defRPr>
      </a:lvl1pPr>
      <a:lvl2pPr marL="988730" indent="-380281" algn="l" defTabSz="1216899" rtl="0" eaLnBrk="1" latinLnBrk="0" hangingPunct="1">
        <a:spcBef>
          <a:spcPct val="20000"/>
        </a:spcBef>
        <a:buFont typeface="Arial" panose="020B0604020202020204" pitchFamily="34" charset="0"/>
        <a:buChar char="–"/>
        <a:defRPr sz="3727" kern="1200">
          <a:solidFill>
            <a:schemeClr val="tx1"/>
          </a:solidFill>
          <a:latin typeface="+mn-lt"/>
          <a:ea typeface="+mn-ea"/>
          <a:cs typeface="+mn-cs"/>
        </a:defRPr>
      </a:lvl2pPr>
      <a:lvl3pPr marL="1521124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3pPr>
      <a:lvl4pPr marL="2129574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1" kern="1200">
          <a:solidFill>
            <a:schemeClr val="tx1"/>
          </a:solidFill>
          <a:latin typeface="+mn-lt"/>
          <a:ea typeface="+mn-ea"/>
          <a:cs typeface="+mn-cs"/>
        </a:defRPr>
      </a:lvl4pPr>
      <a:lvl5pPr marL="2738023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»"/>
        <a:defRPr sz="2661" kern="1200">
          <a:solidFill>
            <a:schemeClr val="tx1"/>
          </a:solidFill>
          <a:latin typeface="+mn-lt"/>
          <a:ea typeface="+mn-ea"/>
          <a:cs typeface="+mn-cs"/>
        </a:defRPr>
      </a:lvl5pPr>
      <a:lvl6pPr marL="3346472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+mn-lt"/>
          <a:ea typeface="+mn-ea"/>
          <a:cs typeface="+mn-cs"/>
        </a:defRPr>
      </a:lvl6pPr>
      <a:lvl7pPr marL="3954922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+mn-lt"/>
          <a:ea typeface="+mn-ea"/>
          <a:cs typeface="+mn-cs"/>
        </a:defRPr>
      </a:lvl7pPr>
      <a:lvl8pPr marL="4563371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+mn-lt"/>
          <a:ea typeface="+mn-ea"/>
          <a:cs typeface="+mn-cs"/>
        </a:defRPr>
      </a:lvl8pPr>
      <a:lvl9pPr marL="5171821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1pPr>
      <a:lvl2pPr marL="608449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216899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4pPr>
      <a:lvl5pPr marL="2433798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5pPr>
      <a:lvl6pPr marL="3042247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6pPr>
      <a:lvl7pPr marL="3650698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7pPr>
      <a:lvl8pPr marL="4259147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8pPr>
      <a:lvl9pPr marL="4867597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526" y="674400"/>
            <a:ext cx="86409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ea typeface="+mj-ea"/>
                <a:cs typeface="+mj-cs"/>
              </a:rPr>
              <a:t>Развивающая предметно – пространственная среда в группах </a:t>
            </a:r>
            <a:r>
              <a:rPr lang="ru-RU" sz="4400" dirty="0" err="1">
                <a:solidFill>
                  <a:prstClr val="black"/>
                </a:solidFill>
                <a:ea typeface="+mj-ea"/>
                <a:cs typeface="+mj-cs"/>
              </a:rPr>
              <a:t>Крагинского</a:t>
            </a:r>
            <a:r>
              <a:rPr lang="ru-RU" sz="4400" dirty="0">
                <a:solidFill>
                  <a:prstClr val="black"/>
                </a:solidFill>
                <a:ea typeface="+mj-ea"/>
                <a:cs typeface="+mj-cs"/>
              </a:rPr>
              <a:t> детского сада № 8 «Лесная сказка» комбинированного </a:t>
            </a:r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вида</a:t>
            </a:r>
          </a:p>
          <a:p>
            <a:pPr algn="ctr"/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 рамках проекта по ЛРОС </a:t>
            </a:r>
          </a:p>
          <a:p>
            <a:pPr algn="ctr"/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«Изменение среды условий на </a:t>
            </a:r>
            <a:r>
              <a:rPr lang="ru-RU" sz="4400" smtClean="0">
                <a:solidFill>
                  <a:prstClr val="black"/>
                </a:solidFill>
                <a:ea typeface="+mj-ea"/>
                <a:cs typeface="+mj-cs"/>
              </a:rPr>
              <a:t>среду возможности»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54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462" y="836712"/>
            <a:ext cx="1138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Групповое помещение разделено на три зоны: рабочая зона, активная зона, зона отдыха. Задействуется спальня.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user\Desktop\2022-2023 уч.год\РППС\Белочка\photo_2022-10-21_20-53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1" y="3828648"/>
            <a:ext cx="293981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2022-2023 уч.год\РППС\Белочка\photo_2022-10-21_20-53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6" y="1484784"/>
            <a:ext cx="2899952" cy="217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2022-2023 уч.год\РППС\Белочка\photo_2022-10-21_20-53-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97" y="1466160"/>
            <a:ext cx="2899952" cy="217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2022-2023 уч.год\РППС\Белочка\photo_2022-10-21_20-54-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09" y="1466160"/>
            <a:ext cx="2809141" cy="21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2022-2023 уч.год\РППС\Белочка\photo_2022-10-21_20-55-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430" y="1488675"/>
            <a:ext cx="2779122" cy="208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2022-2023 уч.год\РППС\Белочка\photo_2022-10-21_20-51-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52" y="3789040"/>
            <a:ext cx="3045442" cy="228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2022-2023 уч.год\РППС\Белочка\photo_2022-10-21_20-51-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603" y="3789040"/>
            <a:ext cx="2696290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2022-2023 уч.год\РППС\Белочка\photo_2022-10-21_20-56-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09" y="3789040"/>
            <a:ext cx="293981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39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22-2023 уч.год\РППС\Белочка\photo_2022-10-21_21-02-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" y="830424"/>
            <a:ext cx="2384293" cy="17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2022-2023 уч.год\РППС\Белочка\photo_2022-10-21_21-01-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56" y="2822343"/>
            <a:ext cx="2431551" cy="18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2022-2023 уч.год\РППС\Белочка\photo_2022-10-21_21-02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485" y="4729986"/>
            <a:ext cx="2397569" cy="179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2022-2023 уч.год\РППС\Белочка\photo_2022-10-21_21-01-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60" y="873375"/>
            <a:ext cx="2408447" cy="18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2022-2023 уч.год\РППС\Белочка\photo_2022-10-21_20-55-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" y="2708920"/>
            <a:ext cx="2389061" cy="179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2022-2023 уч.год\РППС\Белочка\photo_2022-10-21_20-55-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" y="4640437"/>
            <a:ext cx="2389688" cy="179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2022-2023 уч.год\РППС\Белочка\photo_2022-10-21_21-01-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39" y="846435"/>
            <a:ext cx="7046456" cy="528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9790" y="6131277"/>
            <a:ext cx="7568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Реализуется гендерный подход: есть уголок для девочек и для мальчиков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0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4" y="600033"/>
            <a:ext cx="2522351" cy="189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2022-2023 уч.год\РППС\Белочка\photo_2022-10-21_20-53-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5" y="2546902"/>
            <a:ext cx="2520281" cy="18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2022-2023 уч.год\РППС\Белочка\photo_2022-10-21_20-55-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10" y="2543769"/>
            <a:ext cx="2422917" cy="181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2022-2023 уч.год\РППС\Белочка\photo_2022-10-21_20-55-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498" y="4471091"/>
            <a:ext cx="2453729" cy="184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2022-2023 уч.год\РППС\Белочка\photo_2022-10-21_20-55-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10" y="641118"/>
            <a:ext cx="2503303" cy="187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2022-2023 уч.год\РППС\Белочка\photo_2022-10-21_20-56-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5" y="4463578"/>
            <a:ext cx="2522351" cy="189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2022-2023 уч.год\РППС\Белочка\photo_2022-10-21_20-56-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60" y="447346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2022-2023 уч.год\РППС\Белочка\photo_2022-10-21_20-56-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646" y="600033"/>
            <a:ext cx="2503129" cy="187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\Desktop\2022-2023 уч.год\РППС\Белочка\photo_2022-10-21_20-56-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30" y="641118"/>
            <a:ext cx="2417791" cy="18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\Desktop\2022-2023 уч.год\РППС\Белочка\photo_2022-10-21_20-52-4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646" y="2546902"/>
            <a:ext cx="2499533" cy="18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user\Desktop\2022-2023 уч.год\РППС\Белочка\photo_2022-10-21_20-52-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9672" y="4471091"/>
            <a:ext cx="2512333" cy="18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user\Desktop\2022-2023 уч.год\РППС\Белочка\photo_2022-10-21_20-52-3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745" y="2561181"/>
            <a:ext cx="2399702" cy="179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гнутая вправо стрелка 1"/>
          <p:cNvSpPr/>
          <p:nvPr/>
        </p:nvSpPr>
        <p:spPr>
          <a:xfrm>
            <a:off x="10692606" y="1268760"/>
            <a:ext cx="1163568" cy="43204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27293" y="2276872"/>
            <a:ext cx="18669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Условия</a:t>
            </a:r>
          </a:p>
          <a:p>
            <a:r>
              <a:rPr lang="ru-RU" dirty="0">
                <a:solidFill>
                  <a:prstClr val="black"/>
                </a:solidFill>
              </a:rPr>
              <a:t>в</a:t>
            </a:r>
            <a:r>
              <a:rPr lang="ru-RU" dirty="0" smtClean="0">
                <a:solidFill>
                  <a:prstClr val="black"/>
                </a:solidFill>
              </a:rPr>
              <a:t> группе</a:t>
            </a:r>
          </a:p>
          <a:p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озданы </a:t>
            </a:r>
          </a:p>
          <a:p>
            <a:r>
              <a:rPr lang="ru-RU" dirty="0">
                <a:solidFill>
                  <a:prstClr val="black"/>
                </a:solidFill>
              </a:rPr>
              <a:t>д</a:t>
            </a:r>
            <a:r>
              <a:rPr lang="ru-RU" dirty="0" smtClean="0">
                <a:solidFill>
                  <a:prstClr val="black"/>
                </a:solidFill>
              </a:rPr>
              <a:t>ля </a:t>
            </a:r>
          </a:p>
          <a:p>
            <a:r>
              <a:rPr lang="ru-RU" dirty="0">
                <a:solidFill>
                  <a:prstClr val="black"/>
                </a:solidFill>
              </a:rPr>
              <a:t>р</a:t>
            </a:r>
            <a:r>
              <a:rPr lang="ru-RU" dirty="0" smtClean="0">
                <a:solidFill>
                  <a:prstClr val="black"/>
                </a:solidFill>
              </a:rPr>
              <a:t>азнообразной</a:t>
            </a:r>
          </a:p>
          <a:p>
            <a:r>
              <a:rPr lang="ru-RU" dirty="0">
                <a:solidFill>
                  <a:prstClr val="black"/>
                </a:solidFill>
              </a:rPr>
              <a:t>д</a:t>
            </a:r>
            <a:r>
              <a:rPr lang="ru-RU" dirty="0" smtClean="0">
                <a:solidFill>
                  <a:prstClr val="black"/>
                </a:solidFill>
              </a:rPr>
              <a:t>еятельности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детей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56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496" y="634910"/>
            <a:ext cx="107489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Опрос воспитанников по интересным для них центрам активности</a:t>
            </a:r>
            <a:r>
              <a:rPr lang="ru-RU" dirty="0" smtClean="0">
                <a:solidFill>
                  <a:prstClr val="black"/>
                </a:solidFill>
              </a:rPr>
              <a:t>. В группе 17 центров и 6 уголков: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Безопасности (поведение в быту, пожарная безопасность, макеты для различных дорожных ситуаций)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Уголок дежурства (атрибуты для переодевания, график «Ты дежурный» со сменными картинками)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Уголок уединения, Релаксации (в спальне </a:t>
            </a:r>
            <a:r>
              <a:rPr lang="ru-RU" dirty="0" err="1" smtClean="0">
                <a:solidFill>
                  <a:prstClr val="black"/>
                </a:solidFill>
              </a:rPr>
              <a:t>бизиборды</a:t>
            </a:r>
            <a:r>
              <a:rPr lang="ru-RU" dirty="0" smtClean="0">
                <a:solidFill>
                  <a:prstClr val="black"/>
                </a:solidFill>
              </a:rPr>
              <a:t>, сухой бассейн, кресло уединения)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 Родительский уголок. Предъявления результатов продуктивной деятельности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Патриотический уголок с подборкой литературы и дидактических игр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Мини-музей ( предметы старины, куклы разного предназначения)</a:t>
            </a:r>
          </a:p>
          <a:p>
            <a:pPr marL="342900" indent="-342900">
              <a:buFontTx/>
              <a:buAutoNum type="arabicPeriod"/>
            </a:pPr>
            <a:endParaRPr lang="ru-RU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495284" y="2636912"/>
            <a:ext cx="3168352" cy="352839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396462" y="2636912"/>
            <a:ext cx="72008" cy="1764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188550" y="2636912"/>
            <a:ext cx="0" cy="1656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460358" y="4797152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843882" y="4317502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196662" y="4797152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196662" y="4797152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9612486" y="5949280"/>
            <a:ext cx="12964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742130" y="5949280"/>
            <a:ext cx="8784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0620598" y="5949280"/>
            <a:ext cx="216024" cy="108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73517" y="1990581"/>
            <a:ext cx="421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Групповое помещение разбито на зоны карта самодиагностики детей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4" name="Плюс 23"/>
          <p:cNvSpPr/>
          <p:nvPr/>
        </p:nvSpPr>
        <p:spPr>
          <a:xfrm>
            <a:off x="8579222" y="306181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7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Плюс 24"/>
          <p:cNvSpPr/>
          <p:nvPr/>
        </p:nvSpPr>
        <p:spPr>
          <a:xfrm>
            <a:off x="10498286" y="3007804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8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Плюс 25"/>
          <p:cNvSpPr/>
          <p:nvPr/>
        </p:nvSpPr>
        <p:spPr>
          <a:xfrm>
            <a:off x="8473045" y="4890874"/>
            <a:ext cx="648072" cy="55436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2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люс 26"/>
          <p:cNvSpPr/>
          <p:nvPr/>
        </p:nvSpPr>
        <p:spPr>
          <a:xfrm>
            <a:off x="11193003" y="4909303"/>
            <a:ext cx="360040" cy="60792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2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8" name="Плюс 27"/>
          <p:cNvSpPr/>
          <p:nvPr/>
        </p:nvSpPr>
        <p:spPr>
          <a:xfrm>
            <a:off x="10044534" y="5517232"/>
            <a:ext cx="457200" cy="51244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4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Плюс 28"/>
          <p:cNvSpPr/>
          <p:nvPr/>
        </p:nvSpPr>
        <p:spPr>
          <a:xfrm>
            <a:off x="9580148" y="4005064"/>
            <a:ext cx="601216" cy="39604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803" y="5195852"/>
            <a:ext cx="9530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У каждого ребенка два плюса, они их ставят в центры предпочтений (место, где им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больше всего нравится находиться). Дети сделали свой выбор – получилась карта.</a:t>
            </a:r>
          </a:p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Выбор - это </a:t>
            </a:r>
            <a:r>
              <a:rPr lang="ru-RU" dirty="0">
                <a:solidFill>
                  <a:prstClr val="black"/>
                </a:solidFill>
              </a:rPr>
              <a:t>умение </a:t>
            </a:r>
            <a:r>
              <a:rPr lang="ru-RU" dirty="0" smtClean="0">
                <a:solidFill>
                  <a:prstClr val="black"/>
                </a:solidFill>
              </a:rPr>
              <a:t>опираться </a:t>
            </a:r>
            <a:r>
              <a:rPr lang="ru-RU" dirty="0">
                <a:solidFill>
                  <a:prstClr val="black"/>
                </a:solidFill>
              </a:rPr>
              <a:t>на собственные </a:t>
            </a:r>
            <a:r>
              <a:rPr lang="ru-RU" dirty="0" smtClean="0">
                <a:solidFill>
                  <a:prstClr val="black"/>
                </a:solidFill>
              </a:rPr>
              <a:t>представления, навыки </a:t>
            </a:r>
            <a:r>
              <a:rPr lang="ru-RU" dirty="0">
                <a:solidFill>
                  <a:prstClr val="black"/>
                </a:solidFill>
              </a:rPr>
              <a:t>и интересы,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извлекать ресурс </a:t>
            </a:r>
            <a:r>
              <a:rPr lang="ru-RU" dirty="0">
                <a:solidFill>
                  <a:prstClr val="black"/>
                </a:solidFill>
              </a:rPr>
              <a:t>из всего, что у тебя </a:t>
            </a:r>
            <a:r>
              <a:rPr lang="ru-RU" dirty="0" smtClean="0">
                <a:solidFill>
                  <a:prstClr val="black"/>
                </a:solidFill>
              </a:rPr>
              <a:t>есть.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1" name="Плюс 30"/>
          <p:cNvSpPr/>
          <p:nvPr/>
        </p:nvSpPr>
        <p:spPr>
          <a:xfrm>
            <a:off x="8653065" y="4317502"/>
            <a:ext cx="288032" cy="457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Плюс 31"/>
          <p:cNvSpPr/>
          <p:nvPr/>
        </p:nvSpPr>
        <p:spPr>
          <a:xfrm>
            <a:off x="10163398" y="4909303"/>
            <a:ext cx="338336" cy="30396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1</a:t>
            </a: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643569"/>
              </p:ext>
            </p:extLst>
          </p:nvPr>
        </p:nvGraphicFramePr>
        <p:xfrm>
          <a:off x="206497" y="2714757"/>
          <a:ext cx="8112126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1213"/>
                <a:gridCol w="2736304"/>
                <a:gridCol w="2954609"/>
              </a:tblGrid>
              <a:tr h="370840"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Центры активности для свободной деятельности детей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ИЗО центр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Музыки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Книжный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Конструирования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Эмоций</a:t>
                      </a:r>
                    </a:p>
                    <a:p>
                      <a:pPr marL="0" marR="0" indent="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Театральный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Настольных игр</a:t>
                      </a:r>
                    </a:p>
                    <a:p>
                      <a:pPr marL="0" marR="0" indent="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Математики</a:t>
                      </a:r>
                    </a:p>
                    <a:p>
                      <a:pPr marL="0" marR="0" indent="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Речи и грамоты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«Гараж и мастерская»</a:t>
                      </a:r>
                    </a:p>
                    <a:p>
                      <a:pPr marL="0" marR="0" indent="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ПДД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Творчества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Сюжетной игры</a:t>
                      </a:r>
                    </a:p>
                    <a:p>
                      <a:pPr marL="0" marR="0" indent="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Спортивный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Экспериментирования</a:t>
                      </a:r>
                    </a:p>
                    <a:p>
                      <a:pPr marL="342900" marR="0" indent="-342900" algn="l" defTabSz="12168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Краеведения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Экологии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921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470" y="908720"/>
            <a:ext cx="10200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Состояние РППС компенсирующей группы Ромашка на 10 октября 2022 года</a:t>
            </a:r>
            <a:endParaRPr lang="ru-RU" sz="2400" dirty="0"/>
          </a:p>
        </p:txBody>
      </p:sp>
      <p:pic>
        <p:nvPicPr>
          <p:cNvPr id="1026" name="Picture 2" descr="G:\Ромашка\IMG_20221025_0837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7"/>
          <a:stretch/>
        </p:blipFill>
        <p:spPr bwMode="auto">
          <a:xfrm>
            <a:off x="3563814" y="1486622"/>
            <a:ext cx="4659640" cy="29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Ромашка\IMG_20221025_083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2700"/>
            <a:ext cx="1691605" cy="169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Ромашка\IMG_20221025_083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22" y="1486622"/>
            <a:ext cx="1427096" cy="164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Ромашка\IMG_20221025_0837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65" y="1342689"/>
            <a:ext cx="1725659" cy="172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Ромашка\IMG_20221025_0837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424471"/>
            <a:ext cx="1768061" cy="176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Ромашка\IMG_20221025_0839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65" y="3239614"/>
            <a:ext cx="1475092" cy="14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Ромашка\IMG_20221025_0839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65" y="3154305"/>
            <a:ext cx="1605221" cy="160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Ромашка\IMG_20221025_0840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65" y="4820731"/>
            <a:ext cx="1605221" cy="160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:\Ромашка\IMG_20221025_08400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65" y="4759526"/>
            <a:ext cx="1629496" cy="162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G:\Ромашка\IMG_20221025_0840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57" y="4578632"/>
            <a:ext cx="1783248" cy="178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:\Ромашка\IMG_20221025_08405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" y="3192532"/>
            <a:ext cx="1692548" cy="169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G:\Ромашка\IMG_20221025_09412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22" y="3154305"/>
            <a:ext cx="1629174" cy="16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:\Ромашка\IMG_20221025_09521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25" y="4605774"/>
            <a:ext cx="1783248" cy="178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G:\Ромашка\IMG_20221025_09534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9231"/>
            <a:ext cx="1533773" cy="15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Ромашка\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08" y="4595253"/>
            <a:ext cx="1783249" cy="17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Ромашка\2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2215" r="33750" b="32800"/>
          <a:stretch/>
        </p:blipFill>
        <p:spPr bwMode="auto">
          <a:xfrm>
            <a:off x="1534012" y="4885080"/>
            <a:ext cx="1571113" cy="152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076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Ромашка\IMG_20221025_095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50" y="790806"/>
            <a:ext cx="530120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Ромашка\IMG_20221025_0950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4"/>
          <a:stretch/>
        </p:blipFill>
        <p:spPr bwMode="auto">
          <a:xfrm>
            <a:off x="8388350" y="790806"/>
            <a:ext cx="3658716" cy="285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Ромашка\IMG_20221025_095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0" y="618198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Ромашка\IMG_20221024_1656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4" y="3473624"/>
            <a:ext cx="2584442" cy="258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Ромашка\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375" y="3649588"/>
            <a:ext cx="2841534" cy="28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Ромашка\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r="30148"/>
          <a:stretch/>
        </p:blipFill>
        <p:spPr bwMode="auto">
          <a:xfrm>
            <a:off x="6588150" y="637771"/>
            <a:ext cx="3361822" cy="581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Ромашка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0" b="33096"/>
          <a:stretch/>
        </p:blipFill>
        <p:spPr bwMode="auto">
          <a:xfrm>
            <a:off x="9949972" y="2261585"/>
            <a:ext cx="2186726" cy="128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Ромашка\IMG_20221025_0842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8" r="1498" b="26599"/>
          <a:stretch/>
        </p:blipFill>
        <p:spPr bwMode="auto">
          <a:xfrm>
            <a:off x="9908792" y="643009"/>
            <a:ext cx="2127835" cy="15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Ромашка\IMG_20221025_0843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9"/>
          <a:stretch/>
        </p:blipFill>
        <p:spPr bwMode="auto">
          <a:xfrm>
            <a:off x="9938823" y="5154227"/>
            <a:ext cx="2197875" cy="129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Ромашка\IMG_20221025_0843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24356"/>
          <a:stretch/>
        </p:blipFill>
        <p:spPr bwMode="auto">
          <a:xfrm>
            <a:off x="9949972" y="3523320"/>
            <a:ext cx="2249703" cy="156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:\Ромашка\IMG_20221025_0843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b="23776"/>
          <a:stretch/>
        </p:blipFill>
        <p:spPr bwMode="auto">
          <a:xfrm>
            <a:off x="4443749" y="4092607"/>
            <a:ext cx="2285675" cy="10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81"/>
          <a:stretch/>
        </p:blipFill>
        <p:spPr bwMode="auto">
          <a:xfrm>
            <a:off x="4424387" y="5124857"/>
            <a:ext cx="2296442" cy="135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" y="476672"/>
            <a:ext cx="433105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87" y="637771"/>
            <a:ext cx="216376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user\Desktop\Федеральный проект\РППС в ДОУ по ЛРОС\Креативное мышление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40862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051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Ромашк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94" y="836712"/>
            <a:ext cx="515719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Ромашка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/>
          <a:stretch/>
        </p:blipFill>
        <p:spPr bwMode="auto">
          <a:xfrm>
            <a:off x="7858293" y="864096"/>
            <a:ext cx="165714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Ромашка\IMG_20221025_0841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/>
          <a:stretch/>
        </p:blipFill>
        <p:spPr bwMode="auto">
          <a:xfrm>
            <a:off x="7858293" y="3821919"/>
            <a:ext cx="1717663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Ромашка\IMG_20221025_0841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2" r="16118" b="8832"/>
          <a:stretch/>
        </p:blipFill>
        <p:spPr bwMode="auto">
          <a:xfrm>
            <a:off x="9708771" y="823020"/>
            <a:ext cx="242709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:\Ромашка\IMG_20221025_0841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992" y="3785915"/>
            <a:ext cx="227687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Ромашка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8" y="823020"/>
            <a:ext cx="2083179" cy="20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Ромашка\IMG_20221025_1005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6" y="3351146"/>
            <a:ext cx="2083179" cy="20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04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Ромашка\IMG_20221025_103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46" y="702192"/>
            <a:ext cx="6533897" cy="55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Ромашка\IMG_20221025_1031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5" b="7978"/>
          <a:stretch/>
        </p:blipFill>
        <p:spPr bwMode="auto">
          <a:xfrm>
            <a:off x="3042" y="3624484"/>
            <a:ext cx="3373405" cy="267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Ромашка\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1198" b="24264"/>
          <a:stretch/>
        </p:blipFill>
        <p:spPr bwMode="auto">
          <a:xfrm>
            <a:off x="9908501" y="4247995"/>
            <a:ext cx="2259687" cy="19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3" r="15733"/>
          <a:stretch/>
        </p:blipFill>
        <p:spPr bwMode="auto">
          <a:xfrm>
            <a:off x="9816872" y="696955"/>
            <a:ext cx="2351316" cy="355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Федеральный проект\РППС в ДОУ по ЛРОС\Делаем вмест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954"/>
            <a:ext cx="3903372" cy="292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885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Ромашка\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4"/>
          <a:stretch/>
        </p:blipFill>
        <p:spPr bwMode="auto">
          <a:xfrm>
            <a:off x="6578146" y="781871"/>
            <a:ext cx="2261075" cy="203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Ромашка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14" y="781871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Ромашка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4" y="707872"/>
            <a:ext cx="2129868" cy="212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Ромашка\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7"/>
          <a:stretch/>
        </p:blipFill>
        <p:spPr bwMode="auto">
          <a:xfrm>
            <a:off x="2092022" y="797047"/>
            <a:ext cx="2397892" cy="20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Ромашка\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" y="4243512"/>
            <a:ext cx="2110432" cy="211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Ромашка\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23" y="2850099"/>
            <a:ext cx="2343562" cy="23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:\Ромашка\IMG_20221024_1652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38" y="2837561"/>
            <a:ext cx="2217029" cy="224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G:\Ромашка\IMG_20221024_1653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473" y="806239"/>
            <a:ext cx="198884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:\Ромашка\IMG_20221024_16543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54" y="4243512"/>
            <a:ext cx="2319634" cy="23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G:\Ромашка\IMG_20221024_16555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4"/>
          <a:stretch/>
        </p:blipFill>
        <p:spPr bwMode="auto">
          <a:xfrm>
            <a:off x="4209189" y="2854190"/>
            <a:ext cx="1808575" cy="223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:\Ромашка\IMG_20221024_16554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t="1" b="36580"/>
          <a:stretch/>
        </p:blipFill>
        <p:spPr bwMode="auto">
          <a:xfrm>
            <a:off x="13222" y="2795079"/>
            <a:ext cx="1991140" cy="13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G:\Ромашка\IMG_20221025_09590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9499" r="23565" b="20609"/>
          <a:stretch/>
        </p:blipFill>
        <p:spPr bwMode="auto">
          <a:xfrm>
            <a:off x="10709170" y="806239"/>
            <a:ext cx="1509440" cy="193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10" y="2870103"/>
            <a:ext cx="4011644" cy="352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 descr="G:\Ромашка\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2" y="4395912"/>
            <a:ext cx="2110432" cy="211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1966" y="5298728"/>
            <a:ext cx="2841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группе 8 Центров и </a:t>
            </a:r>
          </a:p>
          <a:p>
            <a:r>
              <a:rPr lang="ru-RU" dirty="0" smtClean="0"/>
              <a:t>14 уголков (задействованы</a:t>
            </a:r>
          </a:p>
          <a:p>
            <a:r>
              <a:rPr lang="ru-RU" dirty="0"/>
              <a:t>с</a:t>
            </a:r>
            <a:r>
              <a:rPr lang="ru-RU" dirty="0" smtClean="0"/>
              <a:t>пальня и приемная)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77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113" y="597346"/>
            <a:ext cx="71801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Вывод по соответствию РППС ожиданиям детей</a:t>
            </a:r>
          </a:p>
          <a:p>
            <a:r>
              <a:rPr lang="ru-RU" dirty="0" smtClean="0"/>
              <a:t>Дети обозначили знаком + Центр или уголок, где им больше всего нравится находиться в свободной деятельности. Приоритеты детей рассыпаны по группе, по разным уголкам и центрам, расположенным</a:t>
            </a:r>
          </a:p>
          <a:p>
            <a:r>
              <a:rPr lang="ru-RU" dirty="0"/>
              <a:t>в</a:t>
            </a:r>
            <a:r>
              <a:rPr lang="ru-RU" dirty="0" smtClean="0"/>
              <a:t> зонах: рабочая, активная, спокойная. Такой результат </a:t>
            </a:r>
            <a:r>
              <a:rPr lang="ru-RU" dirty="0"/>
              <a:t>подразумевает умение </a:t>
            </a:r>
            <a:r>
              <a:rPr lang="ru-RU" dirty="0" smtClean="0"/>
              <a:t>работать, играть </a:t>
            </a:r>
            <a:r>
              <a:rPr lang="ru-RU" dirty="0"/>
              <a:t>в </a:t>
            </a:r>
            <a:r>
              <a:rPr lang="ru-RU" dirty="0" smtClean="0"/>
              <a:t>разных уголках. В группе и детском саду созданы возможности </a:t>
            </a:r>
            <a:r>
              <a:rPr lang="ru-RU" dirty="0"/>
              <a:t>для </a:t>
            </a:r>
            <a:r>
              <a:rPr lang="ru-RU" dirty="0" smtClean="0"/>
              <a:t>трансформации и развития РППС, </a:t>
            </a:r>
            <a:r>
              <a:rPr lang="ru-RU" dirty="0"/>
              <a:t>содержащихся </a:t>
            </a:r>
            <a:r>
              <a:rPr lang="ru-RU" dirty="0" smtClean="0"/>
              <a:t>не только в пространственно-предметном окружении, но и в создаваемых микро средах (в стенах детского сада, групповых, прогулочных участках, за пределами ДОУ), социальном окружении. </a:t>
            </a:r>
          </a:p>
          <a:p>
            <a:endParaRPr lang="ru-RU" dirty="0"/>
          </a:p>
          <a:p>
            <a:r>
              <a:rPr lang="ru-RU" dirty="0" smtClean="0"/>
              <a:t>Структура </a:t>
            </a:r>
            <a:r>
              <a:rPr lang="ru-RU" dirty="0"/>
              <a:t>и дизайн </a:t>
            </a:r>
            <a:r>
              <a:rPr lang="ru-RU" dirty="0" smtClean="0"/>
              <a:t>группового помещения способствует организации </a:t>
            </a:r>
            <a:r>
              <a:rPr lang="ru-RU" dirty="0"/>
              <a:t>образовательного процесса на современной </a:t>
            </a:r>
            <a:r>
              <a:rPr lang="ru-RU" dirty="0" smtClean="0"/>
              <a:t>основе</a:t>
            </a:r>
            <a:r>
              <a:rPr lang="ru-RU" dirty="0"/>
              <a:t>, которая предполагает активную деятельность самих </a:t>
            </a:r>
            <a:r>
              <a:rPr lang="ru-RU" dirty="0" smtClean="0"/>
              <a:t>детей, создает мотивирующее пространство, но ограничение в площади помещений препятствуют созданию студий, мастерских удивления, поэтому в </a:t>
            </a:r>
            <a:r>
              <a:rPr lang="ru-RU" dirty="0"/>
              <a:t>«старые </a:t>
            </a:r>
            <a:r>
              <a:rPr lang="ru-RU" dirty="0" smtClean="0"/>
              <a:t>стены» вставляются новые идеи, позволяющие развивать ЛП.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96262" y="1237402"/>
            <a:ext cx="3866728" cy="39917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490046" y="1287870"/>
            <a:ext cx="165593" cy="1493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28438" y="1578645"/>
            <a:ext cx="112400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Уголок мальчиков 3+</a:t>
            </a:r>
            <a:endParaRPr lang="ru-RU" sz="1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900518" y="1578644"/>
            <a:ext cx="1130424" cy="914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Уголок девочек </a:t>
            </a:r>
          </a:p>
          <a:p>
            <a:pPr algn="ctr"/>
            <a:r>
              <a:rPr lang="ru-RU" sz="1400" dirty="0" smtClean="0"/>
              <a:t>4+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861774" y="3140968"/>
            <a:ext cx="457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3+</a:t>
            </a:r>
            <a:endParaRPr lang="ru-RU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71239" y="3140968"/>
            <a:ext cx="457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2+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86729" y="3789040"/>
            <a:ext cx="45720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3+</a:t>
            </a:r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676382" y="4797152"/>
            <a:ext cx="1897360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+1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211205" y="724054"/>
            <a:ext cx="288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Приоритеты детей в группе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6950" y="5462227"/>
            <a:ext cx="11511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 рамках проекта РППС </a:t>
            </a:r>
            <a:r>
              <a:rPr lang="ru-RU" dirty="0">
                <a:solidFill>
                  <a:prstClr val="black"/>
                </a:solidFill>
              </a:rPr>
              <a:t>направить на создание пространства для социальных коммуникаций, обеспечивающих возможность выстраивания ребенком собственных моделей поведения и самоопределения в меняющихся социальных условиях, на обеспечение личностного </a:t>
            </a:r>
            <a:r>
              <a:rPr lang="ru-RU" dirty="0" smtClean="0">
                <a:solidFill>
                  <a:prstClr val="black"/>
                </a:solidFill>
              </a:rPr>
              <a:t>роста ребенка.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521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14" y="710011"/>
            <a:ext cx="876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Среда подготовительной компенсирующей группы «Белочка» на начало учебного года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430" y="5726731"/>
            <a:ext cx="11156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Мобильность. Способность образовательной среды к органичным эволюционным изменениям в контексте ее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взаимоотношений </a:t>
            </a:r>
            <a:r>
              <a:rPr lang="ru-RU" dirty="0">
                <a:solidFill>
                  <a:prstClr val="black"/>
                </a:solidFill>
              </a:rPr>
              <a:t>с макросредой (</a:t>
            </a:r>
            <a:r>
              <a:rPr lang="ru-RU" dirty="0" smtClean="0">
                <a:solidFill>
                  <a:prstClr val="black"/>
                </a:solidFill>
              </a:rPr>
              <a:t>пластичность, </a:t>
            </a:r>
            <a:r>
              <a:rPr lang="ru-RU" dirty="0" err="1" smtClean="0">
                <a:solidFill>
                  <a:prstClr val="black"/>
                </a:solidFill>
              </a:rPr>
              <a:t>трансформируемость</a:t>
            </a:r>
            <a:r>
              <a:rPr lang="ru-RU" dirty="0" smtClean="0">
                <a:solidFill>
                  <a:prstClr val="black"/>
                </a:solidFill>
              </a:rPr>
              <a:t>, безопасность).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ser\Desktop\2022-2023 уч.год\РППС\Белочка\photo_2022-10-21_20-49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" y="1079343"/>
            <a:ext cx="2968388" cy="22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2022-2023 уч.год\РППС\Белочка\photo_2022-10-21_20-50-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48" y="1109097"/>
            <a:ext cx="2941303" cy="22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2022-2023 уч.год\РППС\Белочка\photo_2022-10-21_21-01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58" y="1109097"/>
            <a:ext cx="2941304" cy="22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2022-2023 уч.год\РППС\Белочка\photo_2022-10-21_21-01-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499" y="1132369"/>
            <a:ext cx="2915742" cy="218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2022-2023 уч.год\РППС\Белочка\photo_2022-10-21_21-02-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" y="3451680"/>
            <a:ext cx="2968387" cy="22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2022-2023 уч.год\РППС\Белочка\photo_2022-10-21_21-01-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88" y="3445152"/>
            <a:ext cx="2940174" cy="220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2022-2023 уч.год\РППС\Белочка\photo_2022-10-21_21-01-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59" y="3390688"/>
            <a:ext cx="3012792" cy="22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2022-2023 уч.год\РППС\Белочка\photo_2022-10-21_20-52-4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122" y="3445152"/>
            <a:ext cx="2873492" cy="215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6709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6231</TotalTime>
  <Words>531</Words>
  <Application>Microsoft Office PowerPoint</Application>
  <PresentationFormat>Произвольный</PresentationFormat>
  <Paragraphs>71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5565</cp:lastModifiedBy>
  <cp:revision>307</cp:revision>
  <cp:lastPrinted>2021-01-25T19:03:38Z</cp:lastPrinted>
  <dcterms:created xsi:type="dcterms:W3CDTF">2020-09-14T17:49:18Z</dcterms:created>
  <dcterms:modified xsi:type="dcterms:W3CDTF">2022-11-10T08:34:50Z</dcterms:modified>
</cp:coreProperties>
</file>