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8" r:id="rId4"/>
    <p:sldId id="273" r:id="rId5"/>
    <p:sldId id="267" r:id="rId6"/>
    <p:sldId id="274" r:id="rId7"/>
    <p:sldId id="275" r:id="rId8"/>
    <p:sldId id="272" r:id="rId9"/>
    <p:sldId id="264" r:id="rId10"/>
    <p:sldId id="263" r:id="rId11"/>
    <p:sldId id="278" r:id="rId12"/>
    <p:sldId id="281" r:id="rId13"/>
    <p:sldId id="277" r:id="rId14"/>
    <p:sldId id="276" r:id="rId15"/>
    <p:sldId id="283" r:id="rId16"/>
    <p:sldId id="280" r:id="rId17"/>
    <p:sldId id="270" r:id="rId18"/>
    <p:sldId id="269" r:id="rId19"/>
    <p:sldId id="268" r:id="rId20"/>
    <p:sldId id="271" r:id="rId21"/>
    <p:sldId id="265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30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9743" y="332656"/>
            <a:ext cx="814357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solidFill>
                  <a:srgbClr val="003300"/>
                </a:solidFill>
                <a:latin typeface="Monotype Corsiva" panose="03010101010201010101" pitchFamily="66" charset="0"/>
              </a:rPr>
              <a:t>Творческая выставка – </a:t>
            </a:r>
            <a:endParaRPr lang="ru-RU" sz="5400" b="1" dirty="0" smtClean="0">
              <a:ln w="11430"/>
              <a:solidFill>
                <a:srgbClr val="0033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5400" b="1" dirty="0" smtClean="0">
                <a:ln w="11430"/>
                <a:solidFill>
                  <a:srgbClr val="003300"/>
                </a:solidFill>
                <a:latin typeface="Monotype Corsiva" panose="03010101010201010101" pitchFamily="66" charset="0"/>
              </a:rPr>
              <a:t>одна </a:t>
            </a:r>
            <a:r>
              <a:rPr lang="ru-RU" sz="5400" b="1" dirty="0">
                <a:ln w="11430"/>
                <a:solidFill>
                  <a:srgbClr val="003300"/>
                </a:solidFill>
                <a:latin typeface="Monotype Corsiva" panose="03010101010201010101" pitchFamily="66" charset="0"/>
              </a:rPr>
              <a:t>из форм сотрудничества </a:t>
            </a:r>
            <a:endParaRPr lang="ru-RU" sz="5400" b="1" dirty="0" smtClean="0">
              <a:ln w="11430"/>
              <a:solidFill>
                <a:srgbClr val="0033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5400" b="1" dirty="0" smtClean="0">
                <a:ln w="11430"/>
                <a:solidFill>
                  <a:srgbClr val="003300"/>
                </a:solidFill>
                <a:latin typeface="Monotype Corsiva" panose="03010101010201010101" pitchFamily="66" charset="0"/>
              </a:rPr>
              <a:t>с </a:t>
            </a:r>
            <a:r>
              <a:rPr lang="ru-RU" sz="5400" b="1" dirty="0">
                <a:ln w="11430"/>
                <a:solidFill>
                  <a:srgbClr val="003300"/>
                </a:solidFill>
                <a:latin typeface="Monotype Corsiva" panose="03010101010201010101" pitchFamily="66" charset="0"/>
              </a:rPr>
              <a:t>семьей ребенка</a:t>
            </a:r>
            <a:endParaRPr lang="ru-RU" sz="3600" b="1" cap="none" spc="0" dirty="0">
              <a:ln w="11430"/>
              <a:solidFill>
                <a:srgbClr val="0033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2005" y="4354150"/>
            <a:ext cx="4614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3300"/>
                </a:solidFill>
                <a:latin typeface="Monotype Corsiva" panose="03010101010201010101" pitchFamily="66" charset="0"/>
              </a:rPr>
              <a:t>Марина Юрьевна </a:t>
            </a:r>
            <a:r>
              <a:rPr lang="ru-RU" sz="3200" b="1" dirty="0" err="1" smtClean="0">
                <a:solidFill>
                  <a:srgbClr val="003300"/>
                </a:solidFill>
                <a:latin typeface="Monotype Corsiva" panose="03010101010201010101" pitchFamily="66" charset="0"/>
              </a:rPr>
              <a:t>Жибинова</a:t>
            </a:r>
            <a:endParaRPr lang="ru-RU" sz="3200" b="1" dirty="0">
              <a:solidFill>
                <a:srgbClr val="0033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8710" y="5301208"/>
            <a:ext cx="4597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3300"/>
                </a:solidFill>
                <a:latin typeface="Monotype Corsiva" panose="03010101010201010101" pitchFamily="66" charset="0"/>
              </a:rPr>
              <a:t>МБДОУ </a:t>
            </a:r>
            <a:r>
              <a:rPr lang="ru-RU" sz="2000" dirty="0" err="1" smtClean="0">
                <a:solidFill>
                  <a:srgbClr val="003300"/>
                </a:solidFill>
                <a:latin typeface="Monotype Corsiva" panose="03010101010201010101" pitchFamily="66" charset="0"/>
              </a:rPr>
              <a:t>Курагинский</a:t>
            </a:r>
            <a:r>
              <a:rPr lang="ru-RU" sz="2000" dirty="0" smtClean="0">
                <a:solidFill>
                  <a:srgbClr val="003300"/>
                </a:solidFill>
                <a:latin typeface="Monotype Corsiva" panose="03010101010201010101" pitchFamily="66" charset="0"/>
              </a:rPr>
              <a:t> детский сад </a:t>
            </a:r>
          </a:p>
          <a:p>
            <a:pPr algn="ctr"/>
            <a:r>
              <a:rPr lang="ru-RU" sz="2000" dirty="0" smtClean="0">
                <a:solidFill>
                  <a:srgbClr val="003300"/>
                </a:solidFill>
                <a:latin typeface="Monotype Corsiva" panose="03010101010201010101" pitchFamily="66" charset="0"/>
              </a:rPr>
              <a:t>№8 «Лесная сказка» </a:t>
            </a:r>
          </a:p>
          <a:p>
            <a:pPr algn="ctr"/>
            <a:r>
              <a:rPr lang="ru-RU" sz="2000" dirty="0" smtClean="0">
                <a:solidFill>
                  <a:srgbClr val="003300"/>
                </a:solidFill>
                <a:latin typeface="Monotype Corsiva" panose="03010101010201010101" pitchFamily="66" charset="0"/>
              </a:rPr>
              <a:t>комбинированного вида</a:t>
            </a:r>
            <a:endParaRPr lang="ru-RU" sz="2000" dirty="0">
              <a:solidFill>
                <a:srgbClr val="0033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22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6189" y="3956965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Monotype Corsiva" pitchFamily="66" charset="0"/>
                <a:ea typeface="Times New Roman"/>
              </a:rPr>
              <a:t>    «</a:t>
            </a:r>
            <a:r>
              <a:rPr lang="ru-RU" sz="4000" dirty="0">
                <a:latin typeface="Monotype Corsiva" pitchFamily="66" charset="0"/>
                <a:ea typeface="Times New Roman"/>
              </a:rPr>
              <a:t>Подарок маме</a:t>
            </a:r>
            <a:r>
              <a:rPr lang="ru-RU" sz="4000" dirty="0" smtClean="0">
                <a:latin typeface="Monotype Corsiva" pitchFamily="66" charset="0"/>
                <a:ea typeface="Times New Roman"/>
              </a:rPr>
              <a:t>»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8194" name="Picture 2" descr="http://les-skazka8.ru/img/23723714_1600/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9000"/>
            <a:ext cx="5944234" cy="3343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les-skazka8.ru/img/21373992_1600/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18"/>
            <a:ext cx="4822352" cy="3263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les-skazka8.ru/img/21373995_1600/im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9529"/>
            <a:ext cx="4413689" cy="3255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3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12160" y="4005064"/>
            <a:ext cx="292099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Monotype Corsiva" pitchFamily="66" charset="0"/>
                <a:ea typeface="Times New Roman"/>
              </a:rPr>
              <a:t>«Мастерская </a:t>
            </a:r>
            <a:endParaRPr lang="ru-RU" sz="4000" dirty="0" smtClean="0">
              <a:latin typeface="Monotype Corsiva" pitchFamily="66" charset="0"/>
              <a:ea typeface="Times New Roman"/>
            </a:endParaRPr>
          </a:p>
          <a:p>
            <a:r>
              <a:rPr lang="ru-RU" sz="4000" dirty="0" smtClean="0">
                <a:latin typeface="Monotype Corsiva" pitchFamily="66" charset="0"/>
                <a:ea typeface="Times New Roman"/>
              </a:rPr>
              <a:t>Деда </a:t>
            </a:r>
            <a:r>
              <a:rPr lang="ru-RU" sz="4000" dirty="0">
                <a:latin typeface="Monotype Corsiva" pitchFamily="66" charset="0"/>
                <a:ea typeface="Times New Roman"/>
              </a:rPr>
              <a:t>Мороза»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9218" name="Picture 2" descr="http://les-skazka8.ru/img/24021344_1600/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700" y="43914"/>
            <a:ext cx="5298299" cy="2980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les-skazka8.ru/img/6929344_1600/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594"/>
            <a:ext cx="4283968" cy="3028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les-skazka8.ru/img/20728954_1600/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4" y="3024208"/>
            <a:ext cx="2869077" cy="3825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les-skazka8.ru/img/20728952_1600/ima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316" y="3048528"/>
            <a:ext cx="2798334" cy="3731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24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75422" y="4432084"/>
            <a:ext cx="42210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Monotype Corsiva" pitchFamily="66" charset="0"/>
                <a:ea typeface="Times New Roman"/>
              </a:rPr>
              <a:t>  «</a:t>
            </a:r>
            <a:r>
              <a:rPr lang="ru-RU" sz="4000" dirty="0">
                <a:latin typeface="Monotype Corsiva" pitchFamily="66" charset="0"/>
                <a:ea typeface="Times New Roman"/>
              </a:rPr>
              <a:t>Боевая техника </a:t>
            </a:r>
            <a:endParaRPr lang="ru-RU" sz="4000" dirty="0" smtClean="0">
              <a:latin typeface="Monotype Corsiva" pitchFamily="66" charset="0"/>
              <a:ea typeface="Times New Roman"/>
            </a:endParaRPr>
          </a:p>
          <a:p>
            <a:r>
              <a:rPr lang="ru-RU" sz="4000" dirty="0" smtClean="0">
                <a:latin typeface="Monotype Corsiva" pitchFamily="66" charset="0"/>
                <a:ea typeface="Times New Roman"/>
              </a:rPr>
              <a:t> на </a:t>
            </a:r>
            <a:r>
              <a:rPr lang="ru-RU" sz="4000" dirty="0">
                <a:latin typeface="Monotype Corsiva" pitchFamily="66" charset="0"/>
                <a:ea typeface="Times New Roman"/>
              </a:rPr>
              <a:t>защите Родины</a:t>
            </a:r>
            <a:r>
              <a:rPr lang="ru-RU" sz="4000" dirty="0" smtClean="0">
                <a:latin typeface="Monotype Corsiva" pitchFamily="66" charset="0"/>
                <a:ea typeface="Times New Roman"/>
              </a:rPr>
              <a:t>» 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1026" name="Picture 2" descr="http://les-skazka8.ru/img/17168971_1600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6" y="156984"/>
            <a:ext cx="4363174" cy="3272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es-skazka8.ru/img/17168966_1600/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160" y="199748"/>
            <a:ext cx="4728319" cy="3167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les-skazka8.ru/img/21285950_1600/im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9" y="3329608"/>
            <a:ext cx="4704523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76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56176" y="4345358"/>
            <a:ext cx="25539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Monotype Corsiva" pitchFamily="66" charset="0"/>
                <a:ea typeface="Times New Roman"/>
              </a:rPr>
              <a:t>«Число 8 – </a:t>
            </a:r>
            <a:endParaRPr lang="ru-RU" sz="4000" dirty="0" smtClean="0">
              <a:latin typeface="Monotype Corsiva" pitchFamily="66" charset="0"/>
              <a:ea typeface="Times New Roman"/>
            </a:endParaRPr>
          </a:p>
          <a:p>
            <a:r>
              <a:rPr lang="ru-RU" sz="4000" dirty="0" smtClean="0">
                <a:latin typeface="Monotype Corsiva" pitchFamily="66" charset="0"/>
                <a:ea typeface="Times New Roman"/>
              </a:rPr>
              <a:t>не </a:t>
            </a:r>
            <a:r>
              <a:rPr lang="ru-RU" sz="4000" dirty="0">
                <a:latin typeface="Monotype Corsiva" pitchFamily="66" charset="0"/>
                <a:ea typeface="Times New Roman"/>
              </a:rPr>
              <a:t>простое</a:t>
            </a:r>
            <a:r>
              <a:rPr lang="ru-RU" sz="4000" dirty="0" smtClean="0">
                <a:latin typeface="Monotype Corsiva" pitchFamily="66" charset="0"/>
                <a:ea typeface="Times New Roman"/>
              </a:rPr>
              <a:t>» 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10242" name="Picture 2" descr="http://les-skazka8.ru/img/21373999_1600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66" y="-29209"/>
            <a:ext cx="4968862" cy="3314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les-skazka8.ru/img/24494420_1600/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49" y="3452814"/>
            <a:ext cx="6338529" cy="3187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les-skazka8.ru/img/24494418_q150/im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6858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les-skazka8.ru/img/24494418_1600/im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006" y="9610"/>
            <a:ext cx="4388888" cy="3275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24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http://les-skazka8.ru/img/8620677_1600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6" y="3429000"/>
            <a:ext cx="4548904" cy="3411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:\Марина работа с родителями\image (1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9" y="17322"/>
            <a:ext cx="4579869" cy="3434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F:\Марина работа с родителями\image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44136"/>
            <a:ext cx="4270419" cy="4270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30378" y="4941168"/>
            <a:ext cx="50465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Monotype Corsiva" pitchFamily="66" charset="0"/>
                <a:ea typeface="Times New Roman"/>
              </a:rPr>
              <a:t>     </a:t>
            </a:r>
            <a:r>
              <a:rPr lang="ru-RU" sz="4000" dirty="0" smtClean="0">
                <a:latin typeface="Monotype Corsiva" pitchFamily="66" charset="0"/>
                <a:ea typeface="Times New Roman"/>
              </a:rPr>
              <a:t>«</a:t>
            </a:r>
            <a:r>
              <a:rPr lang="ru-RU" sz="4000" dirty="0">
                <a:latin typeface="Monotype Corsiva" pitchFamily="66" charset="0"/>
                <a:ea typeface="Times New Roman"/>
              </a:rPr>
              <a:t>Пасхальный сувенир</a:t>
            </a:r>
            <a:r>
              <a:rPr lang="ru-RU" sz="4000" dirty="0" smtClean="0">
                <a:latin typeface="Monotype Corsiva" pitchFamily="66" charset="0"/>
                <a:ea typeface="Times New Roman"/>
              </a:rPr>
              <a:t>»</a:t>
            </a:r>
            <a:endParaRPr lang="ru-RU" sz="40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24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75983" y="4005064"/>
            <a:ext cx="330411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Monotype Corsiva" pitchFamily="66" charset="0"/>
                <a:ea typeface="Times New Roman"/>
              </a:rPr>
              <a:t>     «</a:t>
            </a:r>
            <a:r>
              <a:rPr lang="ru-RU" sz="4000" dirty="0">
                <a:latin typeface="Monotype Corsiva" pitchFamily="66" charset="0"/>
                <a:ea typeface="Times New Roman"/>
              </a:rPr>
              <a:t>Спасибо </a:t>
            </a:r>
            <a:endParaRPr lang="ru-RU" sz="4000" dirty="0" smtClean="0">
              <a:latin typeface="Monotype Corsiva" pitchFamily="66" charset="0"/>
              <a:ea typeface="Times New Roman"/>
            </a:endParaRPr>
          </a:p>
          <a:p>
            <a:r>
              <a:rPr lang="ru-RU" sz="4000" dirty="0" smtClean="0">
                <a:latin typeface="Monotype Corsiva" pitchFamily="66" charset="0"/>
                <a:ea typeface="Times New Roman"/>
              </a:rPr>
              <a:t>Деду </a:t>
            </a:r>
            <a:r>
              <a:rPr lang="ru-RU" sz="4000" dirty="0">
                <a:latin typeface="Monotype Corsiva" pitchFamily="66" charset="0"/>
                <a:ea typeface="Times New Roman"/>
              </a:rPr>
              <a:t>за Победу</a:t>
            </a:r>
            <a:r>
              <a:rPr lang="ru-RU" sz="4000" dirty="0" smtClean="0">
                <a:latin typeface="Monotype Corsiva" pitchFamily="66" charset="0"/>
                <a:ea typeface="Times New Roman"/>
              </a:rPr>
              <a:t>»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12290" name="Picture 2" descr="F:\Марина работа с родителями\image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76" y="7626"/>
            <a:ext cx="3852428" cy="3852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les-skazka8.ru/img/18141489_1600/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58" y="0"/>
            <a:ext cx="3785632" cy="3785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les-skazka8.ru/img/18141484_1600/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22" y="3597317"/>
            <a:ext cx="3276364" cy="3291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76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les-skazka8.ru/img/24716890_1600/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" y="4005064"/>
            <a:ext cx="5003674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es-skazka8.ru/img/24716892_1600/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" y="116632"/>
            <a:ext cx="4992761" cy="3485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Марина работа с родителями\20220421_0908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73224"/>
            <a:ext cx="3607296" cy="5711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76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69964" y="3933056"/>
            <a:ext cx="39934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Monotype Corsiva" pitchFamily="66" charset="0"/>
                <a:ea typeface="Times New Roman"/>
              </a:rPr>
              <a:t>«День именинника»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5122" name="Picture 2" descr="F:\Марина работа с родителями\IMG-455965cfa87ae5e714d18c427dc54ad0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26" y="1250135"/>
            <a:ext cx="4728455" cy="2659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Марина работа с родителями\IMG-20b3ff67a46ec93807c77109b3d89a19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32782" cy="2662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Марина работа с родителями\IMG-594117909b014daaf69bdebe5bcf513b-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4915"/>
            <a:ext cx="5408718" cy="3042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3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884" y="4293096"/>
            <a:ext cx="22236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Monotype Corsiva" pitchFamily="66" charset="0"/>
                <a:ea typeface="Times New Roman"/>
              </a:rPr>
              <a:t>«Колядки</a:t>
            </a:r>
            <a:r>
              <a:rPr lang="ru-RU" sz="4000" dirty="0" smtClean="0">
                <a:latin typeface="Monotype Corsiva" pitchFamily="66" charset="0"/>
                <a:ea typeface="Times New Roman"/>
              </a:rPr>
              <a:t>»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6146" name="Picture 2" descr="F:\Марина работа с родителями\IMG-24fc8ed1ae611ac570c8766d255b351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89" y="0"/>
            <a:ext cx="3933218" cy="3617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les-skazka8.ru/img/20729231_1600/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277" y="14198"/>
            <a:ext cx="4804723" cy="3603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les-skazka8.ru/img/20729242_1600/im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7742"/>
            <a:ext cx="4858014" cy="3240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3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84168" y="4642832"/>
            <a:ext cx="26901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Monotype Corsiva" pitchFamily="66" charset="0"/>
                <a:ea typeface="Times New Roman"/>
              </a:rPr>
              <a:t>«Масленица</a:t>
            </a:r>
            <a:r>
              <a:rPr lang="ru-RU" sz="4000" dirty="0" smtClean="0">
                <a:latin typeface="Monotype Corsiva" pitchFamily="66" charset="0"/>
                <a:ea typeface="Times New Roman"/>
              </a:rPr>
              <a:t>»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4098" name="Picture 2" descr="F:\Марина работа с родителями\image (1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87" y="0"/>
            <a:ext cx="4709153" cy="3140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Марина работа с родителями\20220305_1138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2981"/>
            <a:ext cx="5951268" cy="334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http://les-skazka8.ru/img/21437400_1600/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52560"/>
            <a:ext cx="4355976" cy="3088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3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F:\Марина работа с родителями\image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617" y="1191396"/>
            <a:ext cx="4435609" cy="2958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F:\Марина работа с родителями\image (8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887"/>
            <a:ext cx="4578617" cy="3051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1580" y="260648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3300"/>
                </a:solidFill>
                <a:latin typeface="Monotype Corsiva" panose="03010101010201010101" pitchFamily="66" charset="0"/>
              </a:rPr>
              <a:t>Событийный подход в организации творческих  детско-взрослых выставок </a:t>
            </a:r>
            <a:endParaRPr lang="ru-RU" sz="3200" b="1" dirty="0">
              <a:solidFill>
                <a:srgbClr val="0033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D:\Марина работа с родителями\20220305_114557(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39153"/>
            <a:ext cx="5544616" cy="3118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3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78" y="-2190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F:\Марина работа с родителями\20211115_1203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1" y="0"/>
            <a:ext cx="48768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Марина работа с родителями\20211116_1216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022" y="1396590"/>
            <a:ext cx="48768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Марина работа с родителями\image (26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1"/>
            <a:ext cx="4572000" cy="3428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7984" y="4509120"/>
            <a:ext cx="4691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003300"/>
                </a:solidFill>
                <a:latin typeface="Monotype Corsiva" pitchFamily="66" charset="0"/>
              </a:rPr>
              <a:t>«День толерантности</a:t>
            </a:r>
            <a:r>
              <a:rPr lang="ru-RU" sz="4000" dirty="0" smtClean="0">
                <a:solidFill>
                  <a:srgbClr val="003300"/>
                </a:solidFill>
                <a:latin typeface="Monotype Corsiva" pitchFamily="66" charset="0"/>
              </a:rPr>
              <a:t>»</a:t>
            </a:r>
            <a:endParaRPr lang="ru-RU" sz="4000" dirty="0">
              <a:solidFill>
                <a:srgbClr val="0033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3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63700" y="4077072"/>
            <a:ext cx="33970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000" dirty="0">
                <a:latin typeface="Monotype Corsiva" pitchFamily="66" charset="0"/>
                <a:ea typeface="Times New Roman"/>
              </a:rPr>
              <a:t>«Огород на окне</a:t>
            </a:r>
            <a:r>
              <a:rPr lang="ru-RU" sz="4000" dirty="0" smtClean="0">
                <a:latin typeface="Monotype Corsiva" pitchFamily="66" charset="0"/>
                <a:ea typeface="Times New Roman"/>
              </a:rPr>
              <a:t>»</a:t>
            </a:r>
            <a:endParaRPr lang="ru-RU" sz="4000" dirty="0">
              <a:effectLst/>
              <a:latin typeface="Monotype Corsiva" pitchFamily="66" charset="0"/>
              <a:ea typeface="Times New Roman"/>
            </a:endParaRPr>
          </a:p>
        </p:txBody>
      </p:sp>
      <p:pic>
        <p:nvPicPr>
          <p:cNvPr id="3074" name="Picture 2" descr="F:\Марина работа с родителями\image (2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5" y="0"/>
            <a:ext cx="4630579" cy="3472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Марина работа с родителями\image (2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281" y="80628"/>
            <a:ext cx="4464496" cy="3348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Марина работа с родителями\20220418_1246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" y="3623513"/>
            <a:ext cx="5740896" cy="3229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3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G:\Марина работа с родителями\20220420_1654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0" y="24463"/>
            <a:ext cx="5218220" cy="3875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Марина работа с родителями\20220421_0935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9102"/>
            <a:ext cx="5236840" cy="3533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les-skazka8.ru/img/24358066_1600/im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379" y="854714"/>
            <a:ext cx="4152074" cy="5148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76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591" y="12129"/>
            <a:ext cx="88569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Monotype Corsiva" pitchFamily="66" charset="0"/>
                <a:ea typeface="Times New Roman"/>
              </a:rPr>
              <a:t>Выставки совместного творчества родителей и детей </a:t>
            </a:r>
            <a:r>
              <a:rPr lang="ru-RU" sz="2800" dirty="0" smtClean="0">
                <a:latin typeface="Monotype Corsiva" pitchFamily="66" charset="0"/>
                <a:ea typeface="Times New Roman"/>
              </a:rPr>
              <a:t>являются </a:t>
            </a:r>
            <a:r>
              <a:rPr lang="ru-RU" sz="2800" dirty="0">
                <a:latin typeface="Monotype Corsiva" pitchFamily="66" charset="0"/>
                <a:ea typeface="Times New Roman"/>
              </a:rPr>
              <a:t>эффективной формой взаимодействия детского сада с семьями воспитанников. Творческие выставки - это один из способов реализации сотрудничества педагогов и родителей. </a:t>
            </a:r>
            <a:endParaRPr lang="ru-RU" sz="2800" dirty="0" smtClean="0">
              <a:latin typeface="Monotype Corsiva" pitchFamily="66" charset="0"/>
              <a:ea typeface="Times New Roman"/>
            </a:endParaRPr>
          </a:p>
          <a:p>
            <a:pPr algn="ctr"/>
            <a:r>
              <a:rPr lang="ru-RU" sz="2800" dirty="0" smtClean="0">
                <a:latin typeface="Monotype Corsiva" pitchFamily="66" charset="0"/>
                <a:ea typeface="Times New Roman"/>
              </a:rPr>
              <a:t>Цель </a:t>
            </a:r>
            <a:r>
              <a:rPr lang="ru-RU" sz="2800" dirty="0">
                <a:latin typeface="Monotype Corsiva" pitchFamily="66" charset="0"/>
                <a:ea typeface="Times New Roman"/>
              </a:rPr>
              <a:t>этой работы: укрепление детско-родительских отношений, обогащение опытом совместной деятельности через совместное творчество.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3075" name="Picture 3" descr="F:\Марина работа с родителями\image (1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75" y="2996952"/>
            <a:ext cx="5815449" cy="3861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42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F:\Марина работа с родителями\image (2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1" y="59432"/>
            <a:ext cx="4235285" cy="3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Марина работа с родителями\image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86" y="59432"/>
            <a:ext cx="4700602" cy="3246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Марина работа с родителями\20211215_1635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488" y="3306281"/>
            <a:ext cx="6094313" cy="3428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3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Monotype Corsiva" pitchFamily="66" charset="0"/>
                <a:ea typeface="Times New Roman"/>
              </a:rPr>
              <a:t>В нашем детском саду до введенных ограничений в связи с пандемией было традицией проводить совместные праздники, концерты, соревнования, Дни здоровья, акции, осенние и Рождественские ярмарки, на которых дети совместно с родителями могли продемонстрировать свои таланты и способности.</a:t>
            </a:r>
            <a:endParaRPr lang="ru-RU" sz="2800" dirty="0">
              <a:effectLst/>
              <a:latin typeface="Monotype Corsiva" pitchFamily="66" charset="0"/>
              <a:ea typeface="Times New Roman"/>
            </a:endParaRPr>
          </a:p>
        </p:txBody>
      </p:sp>
      <p:pic>
        <p:nvPicPr>
          <p:cNvPr id="12289" name="Picture 1" descr="F:\Марина работа с родителями\image (2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" y="2564904"/>
            <a:ext cx="4444962" cy="2964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F:\Марина работа с родителями\image (1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864" y="3717032"/>
            <a:ext cx="4542969" cy="3030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3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3370" y="40527"/>
            <a:ext cx="79270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Monotype Corsiva" pitchFamily="66" charset="0"/>
                <a:ea typeface="Times New Roman"/>
              </a:rPr>
              <a:t>Творческие родители нашей группы проводили мастер-классы для детей и родителей не только своей группы, но для семей из других групп. </a:t>
            </a:r>
            <a:endParaRPr lang="ru-RU" sz="3200" dirty="0">
              <a:effectLst/>
              <a:latin typeface="Monotype Corsiva" pitchFamily="66" charset="0"/>
              <a:ea typeface="Times New Roman"/>
            </a:endParaRPr>
          </a:p>
        </p:txBody>
      </p:sp>
      <p:pic>
        <p:nvPicPr>
          <p:cNvPr id="5126" name="Picture 6" descr="http://les-skazka8.ru/img/16048543_1600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" y="1610187"/>
            <a:ext cx="4792043" cy="319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les-skazka8.ru/img/16048563_1600/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310" y="3637729"/>
            <a:ext cx="4751043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3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F:\Марина работа с родителями\image (1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9" y="1052736"/>
            <a:ext cx="4445528" cy="3334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28192" y="391317"/>
            <a:ext cx="6687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Monotype Corsiva" pitchFamily="66" charset="0"/>
                <a:ea typeface="Times New Roman"/>
              </a:rPr>
              <a:t>Делали снежные фигуры на </a:t>
            </a:r>
            <a:r>
              <a:rPr lang="ru-RU" sz="3200" dirty="0" smtClean="0">
                <a:solidFill>
                  <a:prstClr val="black"/>
                </a:solidFill>
                <a:latin typeface="Monotype Corsiva" pitchFamily="66" charset="0"/>
                <a:ea typeface="Times New Roman"/>
              </a:rPr>
              <a:t>участке</a:t>
            </a:r>
            <a:endParaRPr lang="ru-RU" sz="3200" dirty="0">
              <a:solidFill>
                <a:prstClr val="black"/>
              </a:solidFill>
              <a:latin typeface="Monotype Corsiva" pitchFamily="66" charset="0"/>
              <a:ea typeface="Times New Roman"/>
            </a:endParaRPr>
          </a:p>
        </p:txBody>
      </p:sp>
      <p:pic>
        <p:nvPicPr>
          <p:cNvPr id="6146" name="Picture 2" descr="http://les-skazka8.ru/img/16397890_1600/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777" y="3368650"/>
            <a:ext cx="4610223" cy="3457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3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Марина работа с родителями\20220303_1339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586"/>
            <a:ext cx="5041941" cy="2836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Марина работа с родителями\20211215_1636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892" y="4328338"/>
            <a:ext cx="4497177" cy="2529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Марина работа с родителями\20211122_0949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158" y="764704"/>
            <a:ext cx="4396928" cy="2836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Марина работа с родителями\20211215_1634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4788955" cy="2581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3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://les-skazka8.ru/img/20549877_1600/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les-skazka8.ru/img/20549876_1600/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903" y="11927"/>
            <a:ext cx="4556097" cy="3417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les-skazka8.ru/img/23155778_1600/im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5998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87281" y="4077072"/>
            <a:ext cx="33329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Monotype Corsiva" pitchFamily="66" charset="0"/>
                <a:ea typeface="Times New Roman"/>
              </a:rPr>
              <a:t> «</a:t>
            </a:r>
            <a:r>
              <a:rPr lang="ru-RU" sz="4000" dirty="0">
                <a:latin typeface="Monotype Corsiva" pitchFamily="66" charset="0"/>
                <a:ea typeface="Times New Roman"/>
              </a:rPr>
              <a:t>Краски осени» </a:t>
            </a:r>
            <a:endParaRPr lang="ru-RU" sz="40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3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210</Words>
  <Application>Microsoft Office PowerPoint</Application>
  <PresentationFormat>Экран (4:3)</PresentationFormat>
  <Paragraphs>29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28</cp:revision>
  <dcterms:created xsi:type="dcterms:W3CDTF">2008-06-26T17:04:48Z</dcterms:created>
  <dcterms:modified xsi:type="dcterms:W3CDTF">2022-04-21T02:41:24Z</dcterms:modified>
</cp:coreProperties>
</file>