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86" r:id="rId7"/>
    <p:sldId id="271" r:id="rId8"/>
    <p:sldId id="272" r:id="rId9"/>
    <p:sldId id="273" r:id="rId10"/>
    <p:sldId id="274" r:id="rId11"/>
    <p:sldId id="275" r:id="rId12"/>
    <p:sldId id="277" r:id="rId13"/>
    <p:sldId id="276" r:id="rId14"/>
    <p:sldId id="279" r:id="rId15"/>
    <p:sldId id="278" r:id="rId16"/>
    <p:sldId id="280" r:id="rId17"/>
    <p:sldId id="281" r:id="rId18"/>
    <p:sldId id="285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zik.ucoz.ru/_ph/1/2/412269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615" cy="68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/>
        </p:nvSpPr>
        <p:spPr bwMode="auto">
          <a:xfrm>
            <a:off x="424739" y="1248226"/>
            <a:ext cx="8353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altLang="ru-RU" sz="4800" b="1" i="1" dirty="0">
              <a:solidFill>
                <a:srgbClr val="C00000"/>
              </a:solidFill>
            </a:endParaRPr>
          </a:p>
          <a:p>
            <a:pPr algn="ctr"/>
            <a:r>
              <a:rPr lang="ru-RU" altLang="ru-RU" sz="6000" b="1" i="1" dirty="0" smtClean="0">
                <a:solidFill>
                  <a:srgbClr val="800000"/>
                </a:solidFill>
                <a:latin typeface="Monotype Corsiva" pitchFamily="66" charset="0"/>
              </a:rPr>
              <a:t>«Я поведу тебя в музей….»</a:t>
            </a:r>
          </a:p>
          <a:p>
            <a:pPr algn="ctr"/>
            <a:r>
              <a:rPr lang="ru-RU" altLang="ru-RU" sz="4400" b="1" i="1" dirty="0" smtClean="0">
                <a:solidFill>
                  <a:srgbClr val="800000"/>
                </a:solidFill>
                <a:latin typeface="Monotype Corsiva" pitchFamily="66" charset="0"/>
              </a:rPr>
              <a:t>Взаимодействие ДОУ с </a:t>
            </a:r>
            <a:r>
              <a:rPr lang="ru-RU" altLang="ru-RU" sz="4400" b="1" i="1" dirty="0" err="1">
                <a:solidFill>
                  <a:srgbClr val="800000"/>
                </a:solidFill>
                <a:latin typeface="Monotype Corsiva" pitchFamily="66" charset="0"/>
              </a:rPr>
              <a:t>К</a:t>
            </a:r>
            <a:r>
              <a:rPr lang="ru-RU" altLang="ru-RU" sz="4400" b="1" i="1" dirty="0" err="1" smtClean="0">
                <a:solidFill>
                  <a:srgbClr val="800000"/>
                </a:solidFill>
                <a:latin typeface="Monotype Corsiva" pitchFamily="66" charset="0"/>
              </a:rPr>
              <a:t>урагинским</a:t>
            </a:r>
            <a:r>
              <a:rPr lang="ru-RU" altLang="ru-RU" sz="4400" b="1" i="1" dirty="0" smtClean="0">
                <a:solidFill>
                  <a:srgbClr val="800000"/>
                </a:solidFill>
                <a:latin typeface="Monotype Corsiva" pitchFamily="66" charset="0"/>
              </a:rPr>
              <a:t> краеведческим музеем</a:t>
            </a:r>
            <a:endParaRPr lang="ru-RU" altLang="ru-RU" sz="4400" b="1" i="1" dirty="0">
              <a:solidFill>
                <a:srgbClr val="800000"/>
              </a:solidFill>
              <a:latin typeface="Monotype Corsiva" pitchFamily="66" charset="0"/>
            </a:endParaRPr>
          </a:p>
          <a:p>
            <a:pPr algn="ctr"/>
            <a:endParaRPr lang="ru-RU" altLang="ru-RU" sz="4800" b="1" i="1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/>
        </p:nvSpPr>
        <p:spPr bwMode="auto">
          <a:xfrm>
            <a:off x="754682" y="5029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ru-RU" altLang="ru-RU" sz="2800" b="1" dirty="0">
                <a:solidFill>
                  <a:srgbClr val="800000"/>
                </a:solidFill>
                <a:latin typeface="Monotype Corsiva" pitchFamily="66" charset="0"/>
              </a:rPr>
              <a:t>Воспитатели: М.Ю. </a:t>
            </a:r>
            <a:r>
              <a:rPr lang="ru-RU" altLang="ru-RU" sz="2800" b="1" dirty="0" err="1">
                <a:solidFill>
                  <a:srgbClr val="800000"/>
                </a:solidFill>
                <a:latin typeface="Monotype Corsiva" pitchFamily="66" charset="0"/>
              </a:rPr>
              <a:t>Жибинова</a:t>
            </a:r>
            <a:endParaRPr lang="ru-RU" altLang="ru-RU" sz="2800" b="1" dirty="0">
              <a:solidFill>
                <a:srgbClr val="800000"/>
              </a:solidFill>
              <a:latin typeface="Monotype Corsiva" pitchFamily="66" charset="0"/>
            </a:endParaRPr>
          </a:p>
          <a:p>
            <a:pPr algn="r"/>
            <a:r>
              <a:rPr lang="ru-RU" altLang="ru-RU" sz="2800" b="1" dirty="0">
                <a:solidFill>
                  <a:srgbClr val="800000"/>
                </a:solidFill>
                <a:latin typeface="Monotype Corsiva" pitchFamily="66" charset="0"/>
              </a:rPr>
              <a:t>О.А. </a:t>
            </a:r>
            <a:r>
              <a:rPr lang="ru-RU" alt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Родионова</a:t>
            </a:r>
          </a:p>
          <a:p>
            <a:pPr algn="ctr"/>
            <a:r>
              <a:rPr lang="ru-RU" alt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2016 год</a:t>
            </a:r>
            <a:endParaRPr lang="ru-RU" altLang="ru-RU" sz="28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54682" y="260648"/>
            <a:ext cx="80152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600" b="1" dirty="0">
                <a:solidFill>
                  <a:srgbClr val="800000"/>
                </a:solidFill>
                <a:latin typeface="Monotype Corsiva" pitchFamily="66" charset="0"/>
              </a:rPr>
              <a:t>МБДОУ </a:t>
            </a:r>
            <a:r>
              <a:rPr lang="ru-RU" altLang="ru-RU" sz="3600" b="1" dirty="0" err="1">
                <a:solidFill>
                  <a:srgbClr val="800000"/>
                </a:solidFill>
                <a:latin typeface="Monotype Corsiva" pitchFamily="66" charset="0"/>
              </a:rPr>
              <a:t>Курагинский</a:t>
            </a:r>
            <a:r>
              <a:rPr lang="ru-RU" altLang="ru-RU" sz="3600" b="1" dirty="0">
                <a:solidFill>
                  <a:srgbClr val="800000"/>
                </a:solidFill>
                <a:latin typeface="Monotype Corsiva" pitchFamily="66" charset="0"/>
              </a:rPr>
              <a:t> детский сад </a:t>
            </a:r>
            <a:endParaRPr lang="ru-RU" altLang="ru-RU" sz="3600" b="1" dirty="0" smtClean="0">
              <a:solidFill>
                <a:srgbClr val="800000"/>
              </a:solidFill>
              <a:latin typeface="Monotype Corsiva" pitchFamily="66" charset="0"/>
            </a:endParaRPr>
          </a:p>
          <a:p>
            <a:pPr algn="ctr" eaLnBrk="0" hangingPunct="0"/>
            <a:r>
              <a:rPr lang="ru-RU" altLang="ru-RU" sz="3600" b="1" dirty="0" smtClean="0">
                <a:solidFill>
                  <a:srgbClr val="800000"/>
                </a:solidFill>
                <a:latin typeface="Monotype Corsiva" pitchFamily="66" charset="0"/>
              </a:rPr>
              <a:t>№</a:t>
            </a:r>
            <a:r>
              <a:rPr lang="ru-RU" altLang="ru-RU" sz="3600" b="1" dirty="0">
                <a:solidFill>
                  <a:srgbClr val="800000"/>
                </a:solidFill>
                <a:latin typeface="Monotype Corsiva" pitchFamily="66" charset="0"/>
              </a:rPr>
              <a:t>8 «Лесная </a:t>
            </a:r>
            <a:r>
              <a:rPr lang="ru-RU" altLang="ru-RU" sz="3600" b="1" dirty="0" smtClean="0">
                <a:solidFill>
                  <a:srgbClr val="800000"/>
                </a:solidFill>
                <a:latin typeface="Monotype Corsiva" pitchFamily="66" charset="0"/>
              </a:rPr>
              <a:t>сказка» комбинированного вида</a:t>
            </a:r>
            <a:endParaRPr lang="ru-RU" altLang="ru-RU" sz="36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zik.ucoz.ru/_ph/1/2/412269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615" cy="68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00" y="25963"/>
            <a:ext cx="5468100" cy="307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" y="3840700"/>
            <a:ext cx="5364088" cy="301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51644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Мы по залам ходим-бродим,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Что-то ценное находим,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Нам здесь много неизвестно,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Оттого и интересно.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/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Вот идёт экскурсовод,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Группу целую ведёт,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Он на месте не стоит,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А всё время говорит.</a:t>
            </a:r>
          </a:p>
        </p:txBody>
      </p:sp>
    </p:spTree>
    <p:extLst>
      <p:ext uri="{BB962C8B-B14F-4D97-AF65-F5344CB8AC3E}">
        <p14:creationId xmlns:p14="http://schemas.microsoft.com/office/powerpoint/2010/main" val="5722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zik.ucoz.ru/_ph/1/2/412269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615" cy="68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16" y="28438"/>
            <a:ext cx="5533386" cy="311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73016"/>
            <a:ext cx="5888795" cy="331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15669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Чтобы вещи, не старея,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Ни один лежали год,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Выставляют их в музеях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И глядит на них народ.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/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В тишине музейных залов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(Помнить все о том должны)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Выставляется немало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Ценных фактов старины.</a:t>
            </a:r>
          </a:p>
        </p:txBody>
      </p:sp>
    </p:spTree>
    <p:extLst>
      <p:ext uri="{BB962C8B-B14F-4D97-AF65-F5344CB8AC3E}">
        <p14:creationId xmlns:p14="http://schemas.microsoft.com/office/powerpoint/2010/main" val="5722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zik.ucoz.ru/_ph/1/2/412269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615" cy="68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03" y="0"/>
            <a:ext cx="6120411" cy="3442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" y="3442732"/>
            <a:ext cx="6071588" cy="3415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22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zik.ucoz.ru/_ph/1/2/412269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615" cy="68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8" y="0"/>
            <a:ext cx="476402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" y="3278168"/>
            <a:ext cx="476402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48279"/>
            <a:ext cx="2808312" cy="26327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4921" y="6206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Пройдет и сто, и двести лет,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И триста лет пройдет,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Но каждый снимок и портрет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Любую вещь, любой предмет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Здесь сохранит народ.</a:t>
            </a:r>
          </a:p>
        </p:txBody>
      </p:sp>
    </p:spTree>
    <p:extLst>
      <p:ext uri="{BB962C8B-B14F-4D97-AF65-F5344CB8AC3E}">
        <p14:creationId xmlns:p14="http://schemas.microsoft.com/office/powerpoint/2010/main" val="5722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zik.ucoz.ru/_ph/1/2/412269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615" cy="68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822" y="1457573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990000"/>
                </a:solidFill>
                <a:latin typeface="Monotype Corsiva" pitchFamily="66" charset="0"/>
              </a:rPr>
              <a:t>Родоначальником краеведения в России можно по праву считать М. </a:t>
            </a:r>
            <a:r>
              <a:rPr lang="ru-RU" sz="3600" dirty="0" err="1">
                <a:solidFill>
                  <a:srgbClr val="990000"/>
                </a:solidFill>
                <a:latin typeface="Monotype Corsiva" pitchFamily="66" charset="0"/>
              </a:rPr>
              <a:t>В.Ломоносова</a:t>
            </a:r>
            <a:r>
              <a:rPr lang="ru-RU" sz="3600" dirty="0">
                <a:solidFill>
                  <a:srgbClr val="990000"/>
                </a:solidFill>
                <a:latin typeface="Monotype Corsiva" pitchFamily="66" charset="0"/>
              </a:rPr>
              <a:t>. Ещё в 18 веке он предложил использовать местных «</a:t>
            </a:r>
            <a:r>
              <a:rPr lang="ru-RU" sz="3600" dirty="0" err="1">
                <a:solidFill>
                  <a:srgbClr val="990000"/>
                </a:solidFill>
                <a:latin typeface="Monotype Corsiva" pitchFamily="66" charset="0"/>
              </a:rPr>
              <a:t>краезнатцев</a:t>
            </a:r>
            <a:r>
              <a:rPr lang="ru-RU" sz="3600" dirty="0">
                <a:solidFill>
                  <a:srgbClr val="990000"/>
                </a:solidFill>
                <a:latin typeface="Monotype Corsiva" pitchFamily="66" charset="0"/>
              </a:rPr>
              <a:t>» при подготовке хозяйственно-географической карты России. Термин «краеведение» введён в 1914 году историком </a:t>
            </a:r>
            <a:r>
              <a:rPr lang="ru-RU" sz="3600" dirty="0" err="1">
                <a:solidFill>
                  <a:srgbClr val="990000"/>
                </a:solidFill>
                <a:latin typeface="Monotype Corsiva" pitchFamily="66" charset="0"/>
              </a:rPr>
              <a:t>В.Я.Улановым</a:t>
            </a:r>
            <a:r>
              <a:rPr lang="ru-RU" sz="3600" dirty="0">
                <a:solidFill>
                  <a:srgbClr val="990000"/>
                </a:solidFill>
                <a:latin typeface="Monotype Corsiva" pitchFamily="66" charset="0"/>
              </a:rPr>
              <a:t> и географом </a:t>
            </a:r>
            <a:r>
              <a:rPr lang="ru-RU" sz="3600" dirty="0" err="1">
                <a:solidFill>
                  <a:srgbClr val="990000"/>
                </a:solidFill>
                <a:latin typeface="Monotype Corsiva" pitchFamily="66" charset="0"/>
              </a:rPr>
              <a:t>И.Д.Маньковым</a:t>
            </a:r>
            <a:r>
              <a:rPr lang="ru-RU" sz="3600" dirty="0">
                <a:solidFill>
                  <a:srgbClr val="990000"/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22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zik.ucoz.ru/_ph/1/2/412269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615" cy="68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558" y="40466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Эти странные, мрачные здания,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Их музеями проще зовут.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Вся история мироздания,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Артефакты — все собрано тут.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/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Можно встретить здесь и питекантропа,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Можно мамонту в глаз заглянуть.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И к подножью вулкана ведет тропа,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И хотелось бы с пушки пальнуть.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84" y="7383"/>
            <a:ext cx="4956043" cy="278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29" y="3881666"/>
            <a:ext cx="5340085" cy="3003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22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zik.ucoz.ru/_ph/1/2/412269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615" cy="68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814" y="116632"/>
            <a:ext cx="88569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Результативность </a:t>
            </a:r>
          </a:p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Дети имеют представление: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О музее и музейном поведении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Об истории нашего посёлка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Имеют положительное эмоциональное отношение к прошедшим событиям.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55" y="3356992"/>
            <a:ext cx="5002702" cy="3345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02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zik.ucoz.ru/_ph/1/2/412269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615" cy="68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1" y="893031"/>
            <a:ext cx="8796469" cy="4948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02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zik.ucoz.ru/_ph/1/2/412269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615" cy="68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02" y="17971"/>
            <a:ext cx="5151511" cy="289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07"/>
            <a:ext cx="507188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18" y="3212976"/>
            <a:ext cx="6156176" cy="3462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68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zik.ucoz.ru/_ph/1/2/412269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615" cy="68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8649" y="188640"/>
            <a:ext cx="88569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Пусть в музей тропа не зарастает,</a:t>
            </a:r>
          </a:p>
          <a:p>
            <a:pPr algn="ctr"/>
            <a:r>
              <a:rPr lang="ru-RU" sz="44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Пусть мужает наша детвора,</a:t>
            </a:r>
          </a:p>
          <a:p>
            <a:pPr algn="ctr"/>
            <a:r>
              <a:rPr lang="ru-RU" sz="44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Пусть быстрее каждый осознает:</a:t>
            </a:r>
          </a:p>
          <a:p>
            <a:pPr algn="ctr"/>
            <a:r>
              <a:rPr lang="ru-RU" sz="44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Завтра вырастает из вчера.</a:t>
            </a:r>
          </a:p>
          <a:p>
            <a:endParaRPr lang="ru-RU" sz="2800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2" y="3069362"/>
            <a:ext cx="6620228" cy="372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68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zik.ucoz.ru/_ph/1/2/412269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615" cy="68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96" y="188640"/>
            <a:ext cx="6992619" cy="3928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27584" y="4117078"/>
            <a:ext cx="72590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990000"/>
                </a:solidFill>
                <a:latin typeface="Monotype Corsiva" panose="03010101010201010101" pitchFamily="66" charset="0"/>
              </a:rPr>
              <a:t>Музей - не просто дом, где вещи дышат,</a:t>
            </a:r>
            <a:br>
              <a:rPr lang="ru-RU" sz="3600" dirty="0">
                <a:solidFill>
                  <a:srgbClr val="990000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rgbClr val="990000"/>
                </a:solidFill>
                <a:latin typeface="Monotype Corsiva" panose="03010101010201010101" pitchFamily="66" charset="0"/>
              </a:rPr>
              <a:t>Музей - хранитель тайн, всего святого,</a:t>
            </a:r>
            <a:br>
              <a:rPr lang="ru-RU" sz="3600" dirty="0">
                <a:solidFill>
                  <a:srgbClr val="990000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rgbClr val="990000"/>
                </a:solidFill>
                <a:latin typeface="Monotype Corsiva" panose="03010101010201010101" pitchFamily="66" charset="0"/>
              </a:rPr>
              <a:t>Биенье сердца каждого услышит,</a:t>
            </a:r>
            <a:br>
              <a:rPr lang="ru-RU" sz="3600" dirty="0">
                <a:solidFill>
                  <a:srgbClr val="990000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rgbClr val="990000"/>
                </a:solidFill>
                <a:latin typeface="Monotype Corsiva" panose="03010101010201010101" pitchFamily="66" charset="0"/>
              </a:rPr>
              <a:t>Он - мост в долину самого </a:t>
            </a:r>
            <a:r>
              <a:rPr lang="ru-RU" sz="36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родного….</a:t>
            </a:r>
            <a:endParaRPr lang="ru-RU" sz="3600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zik.ucoz.ru/_ph/1/2/412269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615" cy="68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818" y="1052736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altLang="ru-RU" sz="3600" dirty="0"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Взаимодействие ДОУ и </a:t>
            </a:r>
            <a:r>
              <a:rPr lang="ru-RU" altLang="ru-RU" sz="3600" dirty="0" smtClean="0"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краеведческого музея - важное условие </a:t>
            </a:r>
            <a:r>
              <a:rPr lang="ru-RU" altLang="ru-RU" sz="3600" dirty="0"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воспитания </a:t>
            </a:r>
            <a:r>
              <a:rPr lang="ru-RU" altLang="ru-RU" sz="3600" dirty="0" smtClean="0"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патриотизма </a:t>
            </a:r>
            <a:r>
              <a:rPr lang="ru-RU" altLang="ru-RU" sz="3600" dirty="0"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у </a:t>
            </a:r>
            <a:r>
              <a:rPr lang="ru-RU" altLang="ru-RU" sz="3600" dirty="0" smtClean="0"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дошкольников</a:t>
            </a:r>
            <a:r>
              <a:rPr lang="ru-RU" altLang="ru-RU" sz="3600" dirty="0"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. </a:t>
            </a:r>
            <a:endParaRPr lang="ru-RU" altLang="ru-RU" sz="3600" dirty="0" smtClean="0">
              <a:solidFill>
                <a:srgbClr val="99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ru-RU" altLang="ru-RU" sz="3600" dirty="0" smtClean="0">
              <a:solidFill>
                <a:srgbClr val="99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ru-RU" altLang="ru-RU" sz="3600" dirty="0" smtClean="0"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Именно </a:t>
            </a:r>
            <a:r>
              <a:rPr lang="ru-RU" altLang="ru-RU" sz="3600" dirty="0"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такой подход способен  обеспечить ознакомление детей  с историей нашего </a:t>
            </a:r>
            <a:r>
              <a:rPr lang="ru-RU" altLang="ru-RU" sz="3600" dirty="0" smtClean="0"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посёлка, района, края, страны </a:t>
            </a:r>
            <a:r>
              <a:rPr lang="ru-RU" altLang="ru-RU" sz="3600" dirty="0"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и  развивать их национальное </a:t>
            </a:r>
            <a:r>
              <a:rPr lang="ru-RU" altLang="ru-RU" sz="3600" dirty="0" smtClean="0">
                <a:solidFill>
                  <a:srgbClr val="990000"/>
                </a:solidFill>
                <a:latin typeface="Monotype Corsiva" panose="03010101010201010101" pitchFamily="66" charset="0"/>
                <a:cs typeface="Times New Roman" pitchFamily="18" charset="0"/>
              </a:rPr>
              <a:t>самосознание.</a:t>
            </a:r>
            <a:endParaRPr lang="ru-RU" sz="3600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zik.ucoz.ru/_ph/1/2/412269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615" cy="68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" y="3605865"/>
            <a:ext cx="5781573" cy="3252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24155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Ходим мы в музей </a:t>
            </a:r>
            <a:r>
              <a:rPr lang="ru-RU" sz="2400" dirty="0" smtClean="0">
                <a:solidFill>
                  <a:srgbClr val="990000"/>
                </a:solidFill>
                <a:latin typeface="Monotype Corsiva" pitchFamily="66" charset="0"/>
              </a:rPr>
              <a:t>все </a:t>
            </a: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часто,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990000"/>
                </a:solidFill>
                <a:latin typeface="Monotype Corsiva" pitchFamily="66" charset="0"/>
              </a:rPr>
              <a:t>Нам </a:t>
            </a: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с музеями всё ясно,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Очень нам они нужны,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Очень нам они важны.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/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Ведь глядят на экспонаты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С любопытством все ребята,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Потому что интересно,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И для сада нам полезно.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01" y="302119"/>
            <a:ext cx="5596113" cy="3147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70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zik.ucoz.ru/_ph/1/2/412269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615" cy="68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524" y="980728"/>
            <a:ext cx="88569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Цель:</a:t>
            </a:r>
          </a:p>
          <a:p>
            <a:pPr algn="just"/>
            <a:r>
              <a:rPr lang="ru-RU" sz="48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Разработка активных методов ознакомления дошкольников с историей родного посёлка и края.</a:t>
            </a:r>
            <a:endParaRPr lang="ru-RU" sz="48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zik.ucoz.ru/_ph/1/2/412269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615" cy="68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826" y="9259"/>
            <a:ext cx="864096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Задачи: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Апробировать и в ходе работы активные методы формирования представлений детей 5-7 лет об истории родного посёлка и края на основе взаимодействия с краеведческим музеем.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Использовать на ряду с традиционными экскурсиями в музей, НОД в детском саду  с музейными предметами, которые проводит сотрудник музея.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Создать условия для закрепления представлений о истории родной земли, полученные на экскурсиях и занятиях, в разных видах творческой деятельности.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530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zik.ucoz.ru/_ph/1/2/412269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615" cy="68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7169"/>
            <a:ext cx="5868144" cy="3300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908" y="24016"/>
            <a:ext cx="5541248" cy="311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Скажу я вам, в музее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Всегда бывать я рад!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Открывши рот, глазею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На каждый экспонат.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/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Здесь дух неуловимый —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Дыханье старины,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Истории невинной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Стоим напротив мы.</a:t>
            </a:r>
            <a:r>
              <a:rPr lang="ru-RU" dirty="0">
                <a:solidFill>
                  <a:srgbClr val="990000"/>
                </a:solidFill>
              </a:rPr>
              <a:t/>
            </a:r>
            <a:br>
              <a:rPr lang="ru-RU" dirty="0">
                <a:solidFill>
                  <a:srgbClr val="990000"/>
                </a:solidFill>
              </a:rPr>
            </a:br>
            <a:r>
              <a:rPr lang="ru-RU" dirty="0">
                <a:solidFill>
                  <a:srgbClr val="990000"/>
                </a:solidFill>
              </a:rPr>
              <a:t/>
            </a:r>
            <a:br>
              <a:rPr lang="ru-RU" dirty="0">
                <a:solidFill>
                  <a:srgbClr val="990000"/>
                </a:solidFill>
              </a:rPr>
            </a:br>
            <a:endParaRPr lang="ru-RU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zik.ucoz.ru/_ph/1/2/412269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615" cy="68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3" y="116632"/>
            <a:ext cx="512056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" y="3544443"/>
            <a:ext cx="5859503" cy="329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439" y="8367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Чтоб окунуться в прошлое не надо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Машину времени, поверь, изобретать.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Переступи порог в музея залы,</a:t>
            </a:r>
            <a:b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990000"/>
                </a:solidFill>
                <a:latin typeface="Monotype Corsiva" pitchFamily="66" charset="0"/>
              </a:rPr>
              <a:t>И кажется — как будто время вспять.</a:t>
            </a:r>
          </a:p>
        </p:txBody>
      </p:sp>
    </p:spTree>
    <p:extLst>
      <p:ext uri="{BB962C8B-B14F-4D97-AF65-F5344CB8AC3E}">
        <p14:creationId xmlns:p14="http://schemas.microsoft.com/office/powerpoint/2010/main" val="5949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zik.ucoz.ru/_ph/1/2/412269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615" cy="68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Система взаимодействия ДОУ с </a:t>
            </a:r>
            <a:r>
              <a:rPr lang="ru-RU" sz="3600" b="1" dirty="0" err="1" smtClean="0">
                <a:solidFill>
                  <a:srgbClr val="990000"/>
                </a:solidFill>
                <a:latin typeface="Monotype Corsiva" panose="03010101010201010101" pitchFamily="66" charset="0"/>
              </a:rPr>
              <a:t>Курагинским</a:t>
            </a:r>
            <a:r>
              <a:rPr lang="ru-RU" sz="3600" b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 краеведческим музеем</a:t>
            </a:r>
          </a:p>
          <a:p>
            <a:pPr algn="ctr"/>
            <a:endParaRPr lang="ru-RU" sz="3600" b="1" dirty="0" smtClean="0">
              <a:solidFill>
                <a:srgbClr val="990000"/>
              </a:solidFill>
              <a:latin typeface="Monotype Corsiva" panose="03010101010201010101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Заключение договора о совместной работе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rgbClr val="990000"/>
              </a:solidFill>
              <a:latin typeface="Monotype Corsiva" panose="03010101010201010101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Составление плана совместной с музеем работы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rgbClr val="990000"/>
              </a:solidFill>
              <a:latin typeface="Monotype Corsiva" panose="03010101010201010101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Информирование родителей о проводимых мероприятиях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rgbClr val="990000"/>
              </a:solidFill>
              <a:latin typeface="Monotype Corsiva" panose="03010101010201010101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Совместные совещания по итогам года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949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284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2016-04-14T07:57:33Z</dcterms:created>
  <dcterms:modified xsi:type="dcterms:W3CDTF">2016-05-12T03:01:50Z</dcterms:modified>
</cp:coreProperties>
</file>